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Noto Sans TC" panose="020B0604020202020204" charset="-128"/>
      <p:regular r:id="rId13"/>
    </p:embeddedFont>
    <p:embeddedFont>
      <p:font typeface="Sora Medium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" y="-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ema Acharya" userId="b6ffc72678d66e52" providerId="LiveId" clId="{05E6C8BC-8B8C-4DA8-8740-A0C421C83683}"/>
    <pc:docChg chg="undo custSel modSld">
      <pc:chgData name="Seema Acharya" userId="b6ffc72678d66e52" providerId="LiveId" clId="{05E6C8BC-8B8C-4DA8-8740-A0C421C83683}" dt="2025-11-30T12:54:19.050" v="78" actId="255"/>
      <pc:docMkLst>
        <pc:docMk/>
      </pc:docMkLst>
      <pc:sldChg chg="modSp mod">
        <pc:chgData name="Seema Acharya" userId="b6ffc72678d66e52" providerId="LiveId" clId="{05E6C8BC-8B8C-4DA8-8740-A0C421C83683}" dt="2025-11-30T12:54:01.479" v="77" actId="255"/>
        <pc:sldMkLst>
          <pc:docMk/>
          <pc:sldMk cId="0" sldId="262"/>
        </pc:sldMkLst>
        <pc:spChg chg="mod">
          <ac:chgData name="Seema Acharya" userId="b6ffc72678d66e52" providerId="LiveId" clId="{05E6C8BC-8B8C-4DA8-8740-A0C421C83683}" dt="2025-11-30T12:54:01.479" v="77" actId="255"/>
          <ac:spMkLst>
            <pc:docMk/>
            <pc:sldMk cId="0" sldId="262"/>
            <ac:spMk id="12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4:01.479" v="77" actId="255"/>
          <ac:spMkLst>
            <pc:docMk/>
            <pc:sldMk cId="0" sldId="262"/>
            <ac:spMk id="18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4:01.479" v="77" actId="255"/>
          <ac:spMkLst>
            <pc:docMk/>
            <pc:sldMk cId="0" sldId="262"/>
            <ac:spMk id="21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4:01.479" v="77" actId="255"/>
          <ac:spMkLst>
            <pc:docMk/>
            <pc:sldMk cId="0" sldId="262"/>
            <ac:spMk id="31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4:01.479" v="77" actId="255"/>
          <ac:spMkLst>
            <pc:docMk/>
            <pc:sldMk cId="0" sldId="262"/>
            <ac:spMk id="37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3:59.407" v="75" actId="1076"/>
          <ac:spMkLst>
            <pc:docMk/>
            <pc:sldMk cId="0" sldId="262"/>
            <ac:spMk id="38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3:58.598" v="73" actId="1076"/>
          <ac:spMkLst>
            <pc:docMk/>
            <pc:sldMk cId="0" sldId="262"/>
            <ac:spMk id="39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3:59.001" v="74" actId="1076"/>
          <ac:spMkLst>
            <pc:docMk/>
            <pc:sldMk cId="0" sldId="262"/>
            <ac:spMk id="40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4:01.479" v="77" actId="255"/>
          <ac:spMkLst>
            <pc:docMk/>
            <pc:sldMk cId="0" sldId="262"/>
            <ac:spMk id="49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4:01.479" v="77" actId="255"/>
          <ac:spMkLst>
            <pc:docMk/>
            <pc:sldMk cId="0" sldId="262"/>
            <ac:spMk id="59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4:01.479" v="77" actId="255"/>
          <ac:spMkLst>
            <pc:docMk/>
            <pc:sldMk cId="0" sldId="262"/>
            <ac:spMk id="61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4:01.479" v="77" actId="255"/>
          <ac:spMkLst>
            <pc:docMk/>
            <pc:sldMk cId="0" sldId="262"/>
            <ac:spMk id="65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4:01.479" v="77" actId="255"/>
          <ac:spMkLst>
            <pc:docMk/>
            <pc:sldMk cId="0" sldId="262"/>
            <ac:spMk id="68" creationId="{00000000-0000-0000-0000-000000000000}"/>
          </ac:spMkLst>
        </pc:spChg>
      </pc:sldChg>
      <pc:sldChg chg="modSp mod">
        <pc:chgData name="Seema Acharya" userId="b6ffc72678d66e52" providerId="LiveId" clId="{05E6C8BC-8B8C-4DA8-8740-A0C421C83683}" dt="2025-11-30T12:54:19.050" v="78" actId="255"/>
        <pc:sldMkLst>
          <pc:docMk/>
          <pc:sldMk cId="0" sldId="263"/>
        </pc:sldMkLst>
        <pc:spChg chg="mod">
          <ac:chgData name="Seema Acharya" userId="b6ffc72678d66e52" providerId="LiveId" clId="{05E6C8BC-8B8C-4DA8-8740-A0C421C83683}" dt="2025-11-30T12:48:07.115" v="36" actId="255"/>
          <ac:spMkLst>
            <pc:docMk/>
            <pc:sldMk cId="0" sldId="263"/>
            <ac:spMk id="2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8:13.932" v="37" actId="255"/>
          <ac:spMkLst>
            <pc:docMk/>
            <pc:sldMk cId="0" sldId="263"/>
            <ac:spMk id="3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8:22.142" v="38" actId="255"/>
          <ac:spMkLst>
            <pc:docMk/>
            <pc:sldMk cId="0" sldId="263"/>
            <ac:spMk id="6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8:30.673" v="39" actId="255"/>
          <ac:spMkLst>
            <pc:docMk/>
            <pc:sldMk cId="0" sldId="263"/>
            <ac:spMk id="9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0:39.578" v="56" actId="255"/>
          <ac:spMkLst>
            <pc:docMk/>
            <pc:sldMk cId="0" sldId="263"/>
            <ac:spMk id="12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8:35.154" v="40" actId="255"/>
          <ac:spMkLst>
            <pc:docMk/>
            <pc:sldMk cId="0" sldId="263"/>
            <ac:spMk id="15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0:59.156" v="58" actId="255"/>
          <ac:spMkLst>
            <pc:docMk/>
            <pc:sldMk cId="0" sldId="263"/>
            <ac:spMk id="16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2:05.038" v="66" actId="255"/>
          <ac:spMkLst>
            <pc:docMk/>
            <pc:sldMk cId="0" sldId="263"/>
            <ac:spMk id="20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1:10.493" v="60" actId="255"/>
          <ac:spMkLst>
            <pc:docMk/>
            <pc:sldMk cId="0" sldId="263"/>
            <ac:spMk id="21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1:56.018" v="65" actId="255"/>
          <ac:spMkLst>
            <pc:docMk/>
            <pc:sldMk cId="0" sldId="263"/>
            <ac:spMk id="24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4:19.050" v="78" actId="255"/>
          <ac:spMkLst>
            <pc:docMk/>
            <pc:sldMk cId="0" sldId="263"/>
            <ac:spMk id="25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8:41.833" v="41" actId="255"/>
          <ac:spMkLst>
            <pc:docMk/>
            <pc:sldMk cId="0" sldId="263"/>
            <ac:spMk id="37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8:47.227" v="42" actId="255"/>
          <ac:spMkLst>
            <pc:docMk/>
            <pc:sldMk cId="0" sldId="263"/>
            <ac:spMk id="40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8:52.173" v="43" actId="255"/>
          <ac:spMkLst>
            <pc:docMk/>
            <pc:sldMk cId="0" sldId="263"/>
            <ac:spMk id="43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8:56.118" v="44" actId="255"/>
          <ac:spMkLst>
            <pc:docMk/>
            <pc:sldMk cId="0" sldId="263"/>
            <ac:spMk id="46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9:00.947" v="45" actId="255"/>
          <ac:spMkLst>
            <pc:docMk/>
            <pc:sldMk cId="0" sldId="263"/>
            <ac:spMk id="49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0:12.060" v="55" actId="1076"/>
          <ac:spMkLst>
            <pc:docMk/>
            <pc:sldMk cId="0" sldId="263"/>
            <ac:spMk id="50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51:42.851" v="64" actId="14100"/>
          <ac:spMkLst>
            <pc:docMk/>
            <pc:sldMk cId="0" sldId="263"/>
            <ac:spMk id="52" creationId="{00000000-0000-0000-0000-000000000000}"/>
          </ac:spMkLst>
        </pc:spChg>
      </pc:sldChg>
      <pc:sldChg chg="modSp mod">
        <pc:chgData name="Seema Acharya" userId="b6ffc72678d66e52" providerId="LiveId" clId="{05E6C8BC-8B8C-4DA8-8740-A0C421C83683}" dt="2025-11-30T12:45:34.451" v="18" actId="255"/>
        <pc:sldMkLst>
          <pc:docMk/>
          <pc:sldMk cId="0" sldId="264"/>
        </pc:sldMkLst>
        <pc:spChg chg="mod">
          <ac:chgData name="Seema Acharya" userId="b6ffc72678d66e52" providerId="LiveId" clId="{05E6C8BC-8B8C-4DA8-8740-A0C421C83683}" dt="2025-11-30T12:45:07.947" v="14" actId="113"/>
          <ac:spMkLst>
            <pc:docMk/>
            <pc:sldMk cId="0" sldId="264"/>
            <ac:spMk id="2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4:01.248" v="4" actId="255"/>
          <ac:spMkLst>
            <pc:docMk/>
            <pc:sldMk cId="0" sldId="264"/>
            <ac:spMk id="5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4:09.061" v="5" actId="255"/>
          <ac:spMkLst>
            <pc:docMk/>
            <pc:sldMk cId="0" sldId="264"/>
            <ac:spMk id="6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3:52.801" v="3" actId="255"/>
          <ac:spMkLst>
            <pc:docMk/>
            <pc:sldMk cId="0" sldId="264"/>
            <ac:spMk id="8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3:46.637" v="2" actId="255"/>
          <ac:spMkLst>
            <pc:docMk/>
            <pc:sldMk cId="0" sldId="264"/>
            <ac:spMk id="9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4:55.640" v="12" actId="255"/>
          <ac:spMkLst>
            <pc:docMk/>
            <pc:sldMk cId="0" sldId="264"/>
            <ac:spMk id="14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4:22.267" v="7" actId="255"/>
          <ac:spMkLst>
            <pc:docMk/>
            <pc:sldMk cId="0" sldId="264"/>
            <ac:spMk id="18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4:15.282" v="6" actId="255"/>
          <ac:spMkLst>
            <pc:docMk/>
            <pc:sldMk cId="0" sldId="264"/>
            <ac:spMk id="19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4:30.411" v="8" actId="255"/>
          <ac:spMkLst>
            <pc:docMk/>
            <pc:sldMk cId="0" sldId="264"/>
            <ac:spMk id="23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4:37.735" v="9" actId="255"/>
          <ac:spMkLst>
            <pc:docMk/>
            <pc:sldMk cId="0" sldId="264"/>
            <ac:spMk id="24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4:42.171" v="10" actId="255"/>
          <ac:spMkLst>
            <pc:docMk/>
            <pc:sldMk cId="0" sldId="264"/>
            <ac:spMk id="26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4:47.575" v="11" actId="255"/>
          <ac:spMkLst>
            <pc:docMk/>
            <pc:sldMk cId="0" sldId="264"/>
            <ac:spMk id="27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5:18.282" v="15" actId="255"/>
          <ac:spMkLst>
            <pc:docMk/>
            <pc:sldMk cId="0" sldId="264"/>
            <ac:spMk id="30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5:25.694" v="16" actId="255"/>
          <ac:spMkLst>
            <pc:docMk/>
            <pc:sldMk cId="0" sldId="264"/>
            <ac:spMk id="44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5:29.800" v="17" actId="255"/>
          <ac:spMkLst>
            <pc:docMk/>
            <pc:sldMk cId="0" sldId="264"/>
            <ac:spMk id="46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5:34.451" v="18" actId="255"/>
          <ac:spMkLst>
            <pc:docMk/>
            <pc:sldMk cId="0" sldId="264"/>
            <ac:spMk id="47" creationId="{00000000-0000-0000-0000-000000000000}"/>
          </ac:spMkLst>
        </pc:spChg>
      </pc:sldChg>
      <pc:sldChg chg="modSp mod">
        <pc:chgData name="Seema Acharya" userId="b6ffc72678d66e52" providerId="LiveId" clId="{05E6C8BC-8B8C-4DA8-8740-A0C421C83683}" dt="2025-11-30T12:47:31.061" v="35" actId="255"/>
        <pc:sldMkLst>
          <pc:docMk/>
          <pc:sldMk cId="0" sldId="265"/>
        </pc:sldMkLst>
        <pc:spChg chg="mod">
          <ac:chgData name="Seema Acharya" userId="b6ffc72678d66e52" providerId="LiveId" clId="{05E6C8BC-8B8C-4DA8-8740-A0C421C83683}" dt="2025-11-30T12:47:26.776" v="34" actId="255"/>
          <ac:spMkLst>
            <pc:docMk/>
            <pc:sldMk cId="0" sldId="265"/>
            <ac:spMk id="2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7:31.061" v="35" actId="255"/>
          <ac:spMkLst>
            <pc:docMk/>
            <pc:sldMk cId="0" sldId="265"/>
            <ac:spMk id="3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6:56.756" v="29" actId="255"/>
          <ac:spMkLst>
            <pc:docMk/>
            <pc:sldMk cId="0" sldId="265"/>
            <ac:spMk id="6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6:48.116" v="27" actId="255"/>
          <ac:spMkLst>
            <pc:docMk/>
            <pc:sldMk cId="0" sldId="265"/>
            <ac:spMk id="9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6:52.552" v="28" actId="255"/>
          <ac:spMkLst>
            <pc:docMk/>
            <pc:sldMk cId="0" sldId="265"/>
            <ac:spMk id="12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7:16.853" v="32" actId="255"/>
          <ac:spMkLst>
            <pc:docMk/>
            <pc:sldMk cId="0" sldId="265"/>
            <ac:spMk id="13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6:39.885" v="26" actId="255"/>
          <ac:spMkLst>
            <pc:docMk/>
            <pc:sldMk cId="0" sldId="265"/>
            <ac:spMk id="19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6:13.684" v="21" actId="255"/>
          <ac:spMkLst>
            <pc:docMk/>
            <pc:sldMk cId="0" sldId="265"/>
            <ac:spMk id="24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6:35.331" v="25" actId="255"/>
          <ac:spMkLst>
            <pc:docMk/>
            <pc:sldMk cId="0" sldId="265"/>
            <ac:spMk id="29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6:19.277" v="22" actId="255"/>
          <ac:spMkLst>
            <pc:docMk/>
            <pc:sldMk cId="0" sldId="265"/>
            <ac:spMk id="34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6:29.512" v="24" actId="255"/>
          <ac:spMkLst>
            <pc:docMk/>
            <pc:sldMk cId="0" sldId="265"/>
            <ac:spMk id="39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6:01.329" v="19" actId="255"/>
          <ac:spMkLst>
            <pc:docMk/>
            <pc:sldMk cId="0" sldId="265"/>
            <ac:spMk id="51" creationId="{00000000-0000-0000-0000-000000000000}"/>
          </ac:spMkLst>
        </pc:spChg>
        <pc:spChg chg="mod">
          <ac:chgData name="Seema Acharya" userId="b6ffc72678d66e52" providerId="LiveId" clId="{05E6C8BC-8B8C-4DA8-8740-A0C421C83683}" dt="2025-11-30T12:46:05.300" v="20" actId="255"/>
          <ac:spMkLst>
            <pc:docMk/>
            <pc:sldMk cId="0" sldId="265"/>
            <ac:spMk id="5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svg>
</file>

<file path=ppt/media/image55.png>
</file>

<file path=ppt/media/image56.svg>
</file>

<file path=ppt/media/image57.png>
</file>

<file path=ppt/media/image58.sv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2363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svg"/><Relationship Id="rId3" Type="http://schemas.openxmlformats.org/officeDocument/2006/relationships/image" Target="../media/image53.png"/><Relationship Id="rId7" Type="http://schemas.openxmlformats.org/officeDocument/2006/relationships/image" Target="../media/image5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6.svg"/><Relationship Id="rId5" Type="http://schemas.openxmlformats.org/officeDocument/2006/relationships/image" Target="../media/image55.png"/><Relationship Id="rId4" Type="http://schemas.openxmlformats.org/officeDocument/2006/relationships/image" Target="../media/image54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svg"/><Relationship Id="rId9" Type="http://schemas.openxmlformats.org/officeDocument/2006/relationships/image" Target="../media/image1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42.png"/><Relationship Id="rId18" Type="http://schemas.openxmlformats.org/officeDocument/2006/relationships/image" Target="../media/image4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12" Type="http://schemas.openxmlformats.org/officeDocument/2006/relationships/image" Target="../media/image41.svg"/><Relationship Id="rId17" Type="http://schemas.openxmlformats.org/officeDocument/2006/relationships/image" Target="../media/image46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45.sv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5" Type="http://schemas.openxmlformats.org/officeDocument/2006/relationships/image" Target="../media/image44.png"/><Relationship Id="rId10" Type="http://schemas.openxmlformats.org/officeDocument/2006/relationships/image" Target="../media/image39.png"/><Relationship Id="rId4" Type="http://schemas.openxmlformats.org/officeDocument/2006/relationships/image" Target="../media/image33.png"/><Relationship Id="rId9" Type="http://schemas.openxmlformats.org/officeDocument/2006/relationships/image" Target="../media/image38.svg"/><Relationship Id="rId14" Type="http://schemas.openxmlformats.org/officeDocument/2006/relationships/image" Target="../media/image4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7" Type="http://schemas.openxmlformats.org/officeDocument/2006/relationships/image" Target="../media/image5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.png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57265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Evanki Unisex Salon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6280190" y="3318153"/>
            <a:ext cx="75564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Business Plan &amp; Market Research Report (2025–2029)</a:t>
            </a:r>
            <a:endParaRPr lang="en-US" sz="2200" b="1" dirty="0"/>
          </a:p>
        </p:txBody>
      </p:sp>
      <p:sp>
        <p:nvSpPr>
          <p:cNvPr id="5" name="Text 2"/>
          <p:cNvSpPr/>
          <p:nvPr/>
        </p:nvSpPr>
        <p:spPr>
          <a:xfrm>
            <a:off x="6280190" y="4366974"/>
            <a:ext cx="78292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Bahjoi, Uttar Pradesh | Owner: Etisham Siddiqui | Contact: +91 92863 40871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34793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Prepared by: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Seema Acharya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7685" y="414576"/>
            <a:ext cx="3495913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320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Growth Vision &amp; Conclusion</a:t>
            </a:r>
            <a:endParaRPr lang="en-US" sz="3200" b="1" dirty="0"/>
          </a:p>
        </p:txBody>
      </p:sp>
      <p:sp>
        <p:nvSpPr>
          <p:cNvPr id="3" name="Text 1"/>
          <p:cNvSpPr/>
          <p:nvPr/>
        </p:nvSpPr>
        <p:spPr>
          <a:xfrm>
            <a:off x="527685" y="759976"/>
            <a:ext cx="2184321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Future Growth Opportunities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7685" y="1090613"/>
            <a:ext cx="293965" cy="29396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27685" y="1506974"/>
            <a:ext cx="1525310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Beauty Training Institute</a:t>
            </a:r>
            <a:endParaRPr lang="en-US" sz="950" dirty="0"/>
          </a:p>
        </p:txBody>
      </p:sp>
      <p:sp>
        <p:nvSpPr>
          <p:cNvPr id="6" name="Text 3"/>
          <p:cNvSpPr/>
          <p:nvPr/>
        </p:nvSpPr>
        <p:spPr>
          <a:xfrm>
            <a:off x="527685" y="1718786"/>
            <a:ext cx="4443413" cy="313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Launch certification programmes in hair, makeup, nail art, and skin care—creating an additional revenue stream whilst building a talent pipeline for expansion.</a:t>
            </a:r>
            <a:endParaRPr lang="en-US" sz="10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93494" y="1090613"/>
            <a:ext cx="293965" cy="29396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093494" y="1506974"/>
            <a:ext cx="1639253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Specialized Bridal Centres</a:t>
            </a:r>
            <a:endParaRPr lang="en-US" sz="950" dirty="0"/>
          </a:p>
        </p:txBody>
      </p:sp>
      <p:sp>
        <p:nvSpPr>
          <p:cNvPr id="9" name="Text 5"/>
          <p:cNvSpPr/>
          <p:nvPr/>
        </p:nvSpPr>
        <p:spPr>
          <a:xfrm>
            <a:off x="5093494" y="1718786"/>
            <a:ext cx="4443413" cy="313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Dedicated bridal packages and male grooming centres capitalizing on high-value seasonal demand with premium pricing potential.</a:t>
            </a:r>
            <a:endParaRPr lang="en-US" sz="10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59303" y="1090613"/>
            <a:ext cx="293965" cy="29396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59303" y="1506974"/>
            <a:ext cx="1905119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Pan-India Franchise Expansion</a:t>
            </a:r>
            <a:endParaRPr lang="en-US" sz="950" dirty="0"/>
          </a:p>
        </p:txBody>
      </p:sp>
      <p:sp>
        <p:nvSpPr>
          <p:cNvPr id="12" name="Text 7"/>
          <p:cNvSpPr/>
          <p:nvPr/>
        </p:nvSpPr>
        <p:spPr>
          <a:xfrm>
            <a:off x="9659303" y="1718786"/>
            <a:ext cx="4443413" cy="313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Replicate proven business model through franchise partnerships, enabling rapid geographic expansion with minimal capital investment.</a:t>
            </a:r>
            <a:endParaRPr lang="en-US" sz="1050" dirty="0"/>
          </a:p>
        </p:txBody>
      </p:sp>
      <p:sp>
        <p:nvSpPr>
          <p:cNvPr id="13" name="Text 8"/>
          <p:cNvSpPr/>
          <p:nvPr/>
        </p:nvSpPr>
        <p:spPr>
          <a:xfrm>
            <a:off x="601304" y="2409996"/>
            <a:ext cx="1965127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5-Year Expansion Timeline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7307580" y="2509718"/>
            <a:ext cx="15240" cy="2926080"/>
          </a:xfrm>
          <a:prstGeom prst="roundRect">
            <a:avLst>
              <a:gd name="adj" fmla="val 96463"/>
            </a:avLst>
          </a:prstGeom>
          <a:solidFill>
            <a:srgbClr val="3F3F44"/>
          </a:solidFill>
          <a:ln/>
        </p:spPr>
      </p:sp>
      <p:sp>
        <p:nvSpPr>
          <p:cNvPr id="15" name="Shape 10"/>
          <p:cNvSpPr/>
          <p:nvPr/>
        </p:nvSpPr>
        <p:spPr>
          <a:xfrm>
            <a:off x="6926223" y="2612350"/>
            <a:ext cx="293965" cy="15240"/>
          </a:xfrm>
          <a:prstGeom prst="roundRect">
            <a:avLst>
              <a:gd name="adj" fmla="val 96463"/>
            </a:avLst>
          </a:prstGeom>
          <a:solidFill>
            <a:srgbClr val="3F3F44"/>
          </a:solidFill>
          <a:ln/>
        </p:spPr>
      </p:sp>
      <p:sp>
        <p:nvSpPr>
          <p:cNvPr id="16" name="Shape 11"/>
          <p:cNvSpPr/>
          <p:nvPr/>
        </p:nvSpPr>
        <p:spPr>
          <a:xfrm>
            <a:off x="7204948" y="2509718"/>
            <a:ext cx="220504" cy="220504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7" name="Text 12"/>
          <p:cNvSpPr/>
          <p:nvPr/>
        </p:nvSpPr>
        <p:spPr>
          <a:xfrm>
            <a:off x="7241738" y="2528114"/>
            <a:ext cx="146923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1150" dirty="0"/>
          </a:p>
        </p:txBody>
      </p:sp>
      <p:sp>
        <p:nvSpPr>
          <p:cNvPr id="18" name="Text 13"/>
          <p:cNvSpPr/>
          <p:nvPr/>
        </p:nvSpPr>
        <p:spPr>
          <a:xfrm>
            <a:off x="5600224" y="2543294"/>
            <a:ext cx="1225034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Year 1</a:t>
            </a:r>
            <a:endParaRPr lang="en-US" sz="950" dirty="0"/>
          </a:p>
        </p:txBody>
      </p:sp>
      <p:sp>
        <p:nvSpPr>
          <p:cNvPr id="19" name="Text 14"/>
          <p:cNvSpPr/>
          <p:nvPr/>
        </p:nvSpPr>
        <p:spPr>
          <a:xfrm>
            <a:off x="527685" y="2755106"/>
            <a:ext cx="6297573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Salon upgrade, digital branding launch, bridal specialist hiring, and process documentation</a:t>
            </a:r>
            <a:endParaRPr lang="en-US" sz="1050" dirty="0"/>
          </a:p>
        </p:txBody>
      </p:sp>
      <p:sp>
        <p:nvSpPr>
          <p:cNvPr id="20" name="Shape 15"/>
          <p:cNvSpPr/>
          <p:nvPr/>
        </p:nvSpPr>
        <p:spPr>
          <a:xfrm>
            <a:off x="7410212" y="3200281"/>
            <a:ext cx="293965" cy="15240"/>
          </a:xfrm>
          <a:prstGeom prst="roundRect">
            <a:avLst>
              <a:gd name="adj" fmla="val 96463"/>
            </a:avLst>
          </a:prstGeom>
          <a:solidFill>
            <a:srgbClr val="3F3F44"/>
          </a:solidFill>
          <a:ln/>
        </p:spPr>
      </p:sp>
      <p:sp>
        <p:nvSpPr>
          <p:cNvPr id="21" name="Shape 16"/>
          <p:cNvSpPr/>
          <p:nvPr/>
        </p:nvSpPr>
        <p:spPr>
          <a:xfrm>
            <a:off x="7204948" y="3097649"/>
            <a:ext cx="220504" cy="220504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22" name="Text 17"/>
          <p:cNvSpPr/>
          <p:nvPr/>
        </p:nvSpPr>
        <p:spPr>
          <a:xfrm>
            <a:off x="7241738" y="3116044"/>
            <a:ext cx="146923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1150" dirty="0"/>
          </a:p>
        </p:txBody>
      </p:sp>
      <p:sp>
        <p:nvSpPr>
          <p:cNvPr id="23" name="Text 18"/>
          <p:cNvSpPr/>
          <p:nvPr/>
        </p:nvSpPr>
        <p:spPr>
          <a:xfrm>
            <a:off x="7805142" y="3131225"/>
            <a:ext cx="1225034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Year 2</a:t>
            </a:r>
            <a:endParaRPr lang="en-US" sz="950" dirty="0"/>
          </a:p>
        </p:txBody>
      </p:sp>
      <p:sp>
        <p:nvSpPr>
          <p:cNvPr id="24" name="Text 19"/>
          <p:cNvSpPr/>
          <p:nvPr/>
        </p:nvSpPr>
        <p:spPr>
          <a:xfrm>
            <a:off x="7805142" y="3343037"/>
            <a:ext cx="6297573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Second outlet establishment in urban centre (Bareilly or Budaun) with refined operational systems</a:t>
            </a:r>
            <a:endParaRPr lang="en-US" sz="1100" dirty="0"/>
          </a:p>
        </p:txBody>
      </p:sp>
      <p:sp>
        <p:nvSpPr>
          <p:cNvPr id="25" name="Shape 20"/>
          <p:cNvSpPr/>
          <p:nvPr/>
        </p:nvSpPr>
        <p:spPr>
          <a:xfrm>
            <a:off x="6926223" y="3707011"/>
            <a:ext cx="293965" cy="15240"/>
          </a:xfrm>
          <a:prstGeom prst="roundRect">
            <a:avLst>
              <a:gd name="adj" fmla="val 96463"/>
            </a:avLst>
          </a:prstGeom>
          <a:solidFill>
            <a:srgbClr val="3F3F44"/>
          </a:solidFill>
          <a:ln/>
        </p:spPr>
      </p:sp>
      <p:sp>
        <p:nvSpPr>
          <p:cNvPr id="26" name="Shape 21"/>
          <p:cNvSpPr/>
          <p:nvPr/>
        </p:nvSpPr>
        <p:spPr>
          <a:xfrm>
            <a:off x="7204948" y="3604379"/>
            <a:ext cx="220504" cy="220504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27" name="Text 22"/>
          <p:cNvSpPr/>
          <p:nvPr/>
        </p:nvSpPr>
        <p:spPr>
          <a:xfrm>
            <a:off x="7241738" y="3622774"/>
            <a:ext cx="146923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1150" dirty="0"/>
          </a:p>
        </p:txBody>
      </p:sp>
      <p:sp>
        <p:nvSpPr>
          <p:cNvPr id="28" name="Text 23"/>
          <p:cNvSpPr/>
          <p:nvPr/>
        </p:nvSpPr>
        <p:spPr>
          <a:xfrm>
            <a:off x="5600224" y="3637955"/>
            <a:ext cx="1225034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Year 3</a:t>
            </a:r>
            <a:endParaRPr lang="en-US" sz="950" dirty="0"/>
          </a:p>
        </p:txBody>
      </p:sp>
      <p:sp>
        <p:nvSpPr>
          <p:cNvPr id="29" name="Text 24"/>
          <p:cNvSpPr/>
          <p:nvPr/>
        </p:nvSpPr>
        <p:spPr>
          <a:xfrm>
            <a:off x="527685" y="3849767"/>
            <a:ext cx="6297573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Training institute launch and introduction of advanced service categories increasing per-customer value</a:t>
            </a:r>
            <a:endParaRPr lang="en-US" sz="1050" dirty="0"/>
          </a:p>
        </p:txBody>
      </p:sp>
      <p:sp>
        <p:nvSpPr>
          <p:cNvPr id="30" name="Shape 25"/>
          <p:cNvSpPr/>
          <p:nvPr/>
        </p:nvSpPr>
        <p:spPr>
          <a:xfrm>
            <a:off x="7410212" y="4213860"/>
            <a:ext cx="293965" cy="15240"/>
          </a:xfrm>
          <a:prstGeom prst="roundRect">
            <a:avLst>
              <a:gd name="adj" fmla="val 96463"/>
            </a:avLst>
          </a:prstGeom>
          <a:solidFill>
            <a:srgbClr val="3F3F44"/>
          </a:solidFill>
          <a:ln/>
        </p:spPr>
      </p:sp>
      <p:sp>
        <p:nvSpPr>
          <p:cNvPr id="31" name="Shape 26"/>
          <p:cNvSpPr/>
          <p:nvPr/>
        </p:nvSpPr>
        <p:spPr>
          <a:xfrm>
            <a:off x="7204948" y="4111228"/>
            <a:ext cx="220504" cy="220504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32" name="Text 27"/>
          <p:cNvSpPr/>
          <p:nvPr/>
        </p:nvSpPr>
        <p:spPr>
          <a:xfrm>
            <a:off x="7241738" y="4129623"/>
            <a:ext cx="146923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1150" dirty="0"/>
          </a:p>
        </p:txBody>
      </p:sp>
      <p:sp>
        <p:nvSpPr>
          <p:cNvPr id="33" name="Text 28"/>
          <p:cNvSpPr/>
          <p:nvPr/>
        </p:nvSpPr>
        <p:spPr>
          <a:xfrm>
            <a:off x="7805142" y="4144804"/>
            <a:ext cx="1225034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Year 4</a:t>
            </a:r>
            <a:endParaRPr lang="en-US" sz="950" dirty="0"/>
          </a:p>
        </p:txBody>
      </p:sp>
      <p:sp>
        <p:nvSpPr>
          <p:cNvPr id="34" name="Text 29"/>
          <p:cNvSpPr/>
          <p:nvPr/>
        </p:nvSpPr>
        <p:spPr>
          <a:xfrm>
            <a:off x="7805142" y="4356616"/>
            <a:ext cx="6297573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Third and fourth outlets, franchise model development, and regional brand establishment</a:t>
            </a:r>
            <a:endParaRPr lang="en-US" sz="1200" dirty="0"/>
          </a:p>
        </p:txBody>
      </p:sp>
      <p:sp>
        <p:nvSpPr>
          <p:cNvPr id="35" name="Shape 30"/>
          <p:cNvSpPr/>
          <p:nvPr/>
        </p:nvSpPr>
        <p:spPr>
          <a:xfrm>
            <a:off x="6926223" y="4720709"/>
            <a:ext cx="293965" cy="15240"/>
          </a:xfrm>
          <a:prstGeom prst="roundRect">
            <a:avLst>
              <a:gd name="adj" fmla="val 96463"/>
            </a:avLst>
          </a:prstGeom>
          <a:solidFill>
            <a:srgbClr val="3F3F44"/>
          </a:solidFill>
          <a:ln/>
        </p:spPr>
      </p:sp>
      <p:sp>
        <p:nvSpPr>
          <p:cNvPr id="36" name="Shape 31"/>
          <p:cNvSpPr/>
          <p:nvPr/>
        </p:nvSpPr>
        <p:spPr>
          <a:xfrm>
            <a:off x="7204948" y="4618077"/>
            <a:ext cx="220504" cy="220504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37" name="Text 32"/>
          <p:cNvSpPr/>
          <p:nvPr/>
        </p:nvSpPr>
        <p:spPr>
          <a:xfrm>
            <a:off x="7241738" y="4636472"/>
            <a:ext cx="146923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</a:t>
            </a:r>
            <a:endParaRPr lang="en-US" sz="1150" dirty="0"/>
          </a:p>
        </p:txBody>
      </p:sp>
      <p:sp>
        <p:nvSpPr>
          <p:cNvPr id="38" name="Text 33"/>
          <p:cNvSpPr/>
          <p:nvPr/>
        </p:nvSpPr>
        <p:spPr>
          <a:xfrm>
            <a:off x="5600224" y="4651653"/>
            <a:ext cx="1225034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Year 5</a:t>
            </a:r>
            <a:endParaRPr lang="en-US" sz="950" dirty="0"/>
          </a:p>
        </p:txBody>
      </p:sp>
      <p:sp>
        <p:nvSpPr>
          <p:cNvPr id="39" name="Text 34"/>
          <p:cNvSpPr/>
          <p:nvPr/>
        </p:nvSpPr>
        <p:spPr>
          <a:xfrm>
            <a:off x="527685" y="4863465"/>
            <a:ext cx="6297573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Franchise expansion across North India with 5+ operational locations and training academy</a:t>
            </a:r>
            <a:endParaRPr lang="en-US" sz="1200" dirty="0"/>
          </a:p>
        </p:txBody>
      </p:sp>
      <p:sp>
        <p:nvSpPr>
          <p:cNvPr id="40" name="Shape 35"/>
          <p:cNvSpPr/>
          <p:nvPr/>
        </p:nvSpPr>
        <p:spPr>
          <a:xfrm>
            <a:off x="527685" y="5594959"/>
            <a:ext cx="13575030" cy="19764"/>
          </a:xfrm>
          <a:prstGeom prst="rect">
            <a:avLst/>
          </a:prstGeom>
          <a:solidFill>
            <a:srgbClr val="E0D6DE">
              <a:alpha val="50000"/>
            </a:srgbClr>
          </a:solidFill>
          <a:ln/>
        </p:spPr>
      </p:sp>
      <p:sp>
        <p:nvSpPr>
          <p:cNvPr id="41" name="Text 36"/>
          <p:cNvSpPr/>
          <p:nvPr/>
        </p:nvSpPr>
        <p:spPr>
          <a:xfrm>
            <a:off x="527685" y="5761553"/>
            <a:ext cx="2318861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Investment Conclusion</a:t>
            </a:r>
            <a:endParaRPr lang="en-US" sz="1600" dirty="0"/>
          </a:p>
        </p:txBody>
      </p:sp>
      <p:sp>
        <p:nvSpPr>
          <p:cNvPr id="42" name="Shape 37"/>
          <p:cNvSpPr/>
          <p:nvPr/>
        </p:nvSpPr>
        <p:spPr>
          <a:xfrm>
            <a:off x="527685" y="6153388"/>
            <a:ext cx="4459605" cy="751761"/>
          </a:xfrm>
          <a:prstGeom prst="roundRect">
            <a:avLst>
              <a:gd name="adj" fmla="val 1956"/>
            </a:avLst>
          </a:prstGeom>
          <a:solidFill>
            <a:srgbClr val="97B8FF"/>
          </a:solidFill>
          <a:ln/>
        </p:spPr>
      </p:sp>
      <p:sp>
        <p:nvSpPr>
          <p:cNvPr id="43" name="Text 38"/>
          <p:cNvSpPr/>
          <p:nvPr/>
        </p:nvSpPr>
        <p:spPr>
          <a:xfrm>
            <a:off x="625673" y="6251377"/>
            <a:ext cx="1470065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4x Revenue Growth</a:t>
            </a:r>
            <a:endParaRPr lang="en-US" sz="1150" dirty="0"/>
          </a:p>
        </p:txBody>
      </p:sp>
      <p:sp>
        <p:nvSpPr>
          <p:cNvPr id="44" name="Text 39"/>
          <p:cNvSpPr/>
          <p:nvPr/>
        </p:nvSpPr>
        <p:spPr>
          <a:xfrm>
            <a:off x="625673" y="6493788"/>
            <a:ext cx="4263628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5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Projected scaling from ₹50L to ₹200L+ annually within 5 years through multi-location strategy</a:t>
            </a:r>
            <a:endParaRPr lang="en-US" sz="750" dirty="0"/>
          </a:p>
        </p:txBody>
      </p:sp>
      <p:sp>
        <p:nvSpPr>
          <p:cNvPr id="45" name="Shape 40"/>
          <p:cNvSpPr/>
          <p:nvPr/>
        </p:nvSpPr>
        <p:spPr>
          <a:xfrm>
            <a:off x="5085278" y="6153388"/>
            <a:ext cx="4459724" cy="751761"/>
          </a:xfrm>
          <a:prstGeom prst="roundRect">
            <a:avLst>
              <a:gd name="adj" fmla="val 1956"/>
            </a:avLst>
          </a:prstGeom>
          <a:solidFill>
            <a:srgbClr val="97B8FF"/>
          </a:solidFill>
          <a:ln/>
        </p:spPr>
      </p:sp>
      <p:sp>
        <p:nvSpPr>
          <p:cNvPr id="46" name="Text 41"/>
          <p:cNvSpPr/>
          <p:nvPr/>
        </p:nvSpPr>
        <p:spPr>
          <a:xfrm>
            <a:off x="5183267" y="6251377"/>
            <a:ext cx="1470065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40%+ ROI</a:t>
            </a:r>
            <a:endParaRPr lang="en-US" sz="1150" dirty="0"/>
          </a:p>
        </p:txBody>
      </p:sp>
      <p:sp>
        <p:nvSpPr>
          <p:cNvPr id="47" name="Text 42"/>
          <p:cNvSpPr/>
          <p:nvPr/>
        </p:nvSpPr>
        <p:spPr>
          <a:xfrm>
            <a:off x="5183267" y="6493788"/>
            <a:ext cx="4263747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5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Strong return on investment with break-even achieved within first year of funded operations</a:t>
            </a:r>
            <a:endParaRPr lang="en-US" sz="750" dirty="0"/>
          </a:p>
        </p:txBody>
      </p:sp>
      <p:sp>
        <p:nvSpPr>
          <p:cNvPr id="48" name="Shape 43"/>
          <p:cNvSpPr/>
          <p:nvPr/>
        </p:nvSpPr>
        <p:spPr>
          <a:xfrm>
            <a:off x="9642991" y="6153388"/>
            <a:ext cx="4459605" cy="751761"/>
          </a:xfrm>
          <a:prstGeom prst="roundRect">
            <a:avLst>
              <a:gd name="adj" fmla="val 1956"/>
            </a:avLst>
          </a:prstGeom>
          <a:solidFill>
            <a:srgbClr val="97B8FF"/>
          </a:solidFill>
          <a:ln/>
        </p:spPr>
      </p:sp>
      <p:sp>
        <p:nvSpPr>
          <p:cNvPr id="49" name="Text 44"/>
          <p:cNvSpPr/>
          <p:nvPr/>
        </p:nvSpPr>
        <p:spPr>
          <a:xfrm>
            <a:off x="9740979" y="6251377"/>
            <a:ext cx="1791891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Competitive Advantage</a:t>
            </a:r>
            <a:endParaRPr lang="en-US" sz="1150" dirty="0"/>
          </a:p>
        </p:txBody>
      </p:sp>
      <p:sp>
        <p:nvSpPr>
          <p:cNvPr id="50" name="Text 45"/>
          <p:cNvSpPr/>
          <p:nvPr/>
        </p:nvSpPr>
        <p:spPr>
          <a:xfrm>
            <a:off x="9740979" y="6493788"/>
            <a:ext cx="4263628" cy="313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5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Certified staff, modern services, and premium positioning create sustainable moat against competitors</a:t>
            </a:r>
            <a:endParaRPr lang="en-US" sz="750" dirty="0"/>
          </a:p>
        </p:txBody>
      </p:sp>
      <p:sp>
        <p:nvSpPr>
          <p:cNvPr id="51" name="Text 46"/>
          <p:cNvSpPr/>
          <p:nvPr/>
        </p:nvSpPr>
        <p:spPr>
          <a:xfrm>
            <a:off x="674608" y="7125653"/>
            <a:ext cx="13428107" cy="313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Evanki Unisex Salon represents a compelling investment opportunity</a:t>
            </a: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in India's rapidly growing beauty services market. With proven operations, strong customer loyalty, clear differentiation, and a scalable expansion strategy, we are positioned to deliver exceptional returns whilst establishing a leading regional brand.</a:t>
            </a:r>
            <a:endParaRPr lang="en-US" sz="1400" dirty="0"/>
          </a:p>
        </p:txBody>
      </p:sp>
      <p:sp>
        <p:nvSpPr>
          <p:cNvPr id="52" name="Shape 47"/>
          <p:cNvSpPr/>
          <p:nvPr/>
        </p:nvSpPr>
        <p:spPr>
          <a:xfrm>
            <a:off x="527685" y="7015401"/>
            <a:ext cx="15240" cy="533876"/>
          </a:xfrm>
          <a:prstGeom prst="rect">
            <a:avLst/>
          </a:prstGeom>
          <a:solidFill>
            <a:srgbClr val="97B8FF"/>
          </a:solidFill>
          <a:ln/>
        </p:spPr>
      </p:sp>
      <p:sp>
        <p:nvSpPr>
          <p:cNvPr id="53" name="Text 48"/>
          <p:cNvSpPr/>
          <p:nvPr/>
        </p:nvSpPr>
        <p:spPr>
          <a:xfrm>
            <a:off x="527685" y="7659529"/>
            <a:ext cx="13575030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venture combines attractive financial projections with sustainable competitive advantages, making it highly appealing for investors seeking long-term growth in the consumer services sector.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9503" y="620316"/>
            <a:ext cx="4229457" cy="528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Executive Summary</a:t>
            </a:r>
            <a:endParaRPr lang="en-US" sz="3300" b="1" dirty="0"/>
          </a:p>
        </p:txBody>
      </p:sp>
      <p:sp>
        <p:nvSpPr>
          <p:cNvPr id="3" name="Shape 1"/>
          <p:cNvSpPr/>
          <p:nvPr/>
        </p:nvSpPr>
        <p:spPr>
          <a:xfrm>
            <a:off x="789503" y="1487210"/>
            <a:ext cx="4237673" cy="2462927"/>
          </a:xfrm>
          <a:prstGeom prst="roundRect">
            <a:avLst>
              <a:gd name="adj" fmla="val 1030"/>
            </a:avLst>
          </a:prstGeom>
          <a:solidFill>
            <a:srgbClr val="26262B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572" y="1656278"/>
            <a:ext cx="507444" cy="507444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8113" y="1795701"/>
            <a:ext cx="228362" cy="2283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58572" y="2332792"/>
            <a:ext cx="2144792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Market Opportunity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958572" y="2698552"/>
            <a:ext cx="3899535" cy="811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Indian salon industry valued at ₹65,000 Cr (2024), growing at 10–12% CAGR. Beauty services market projected to reach $22.99 Billion by 2033.</a:t>
            </a:r>
            <a:endParaRPr lang="en-US" sz="1300" dirty="0"/>
          </a:p>
        </p:txBody>
      </p:sp>
      <p:sp>
        <p:nvSpPr>
          <p:cNvPr id="8" name="Shape 4"/>
          <p:cNvSpPr/>
          <p:nvPr/>
        </p:nvSpPr>
        <p:spPr>
          <a:xfrm>
            <a:off x="5196245" y="1487210"/>
            <a:ext cx="4237792" cy="2462927"/>
          </a:xfrm>
          <a:prstGeom prst="roundRect">
            <a:avLst>
              <a:gd name="adj" fmla="val 1030"/>
            </a:avLst>
          </a:prstGeom>
          <a:solidFill>
            <a:srgbClr val="26262B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65313" y="1656278"/>
            <a:ext cx="507444" cy="507444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04855" y="1795701"/>
            <a:ext cx="228362" cy="2283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365313" y="2332792"/>
            <a:ext cx="2114669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Business Model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5365313" y="2698552"/>
            <a:ext cx="3899654" cy="1082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Premium-yet-affordable unisex salon offering hair extensions, patches, nail art, and advanced skin care. Current revenue: ₹1–1.5L/month with 60% repeat customers.</a:t>
            </a:r>
            <a:endParaRPr lang="en-US" sz="1300" dirty="0"/>
          </a:p>
        </p:txBody>
      </p:sp>
      <p:sp>
        <p:nvSpPr>
          <p:cNvPr id="13" name="Shape 7"/>
          <p:cNvSpPr/>
          <p:nvPr/>
        </p:nvSpPr>
        <p:spPr>
          <a:xfrm>
            <a:off x="9603105" y="1487210"/>
            <a:ext cx="4237792" cy="2462927"/>
          </a:xfrm>
          <a:prstGeom prst="roundRect">
            <a:avLst>
              <a:gd name="adj" fmla="val 1030"/>
            </a:avLst>
          </a:prstGeom>
          <a:solidFill>
            <a:srgbClr val="26262B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72174" y="1656278"/>
            <a:ext cx="507444" cy="507444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911715" y="1795701"/>
            <a:ext cx="228362" cy="228362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9772174" y="2332792"/>
            <a:ext cx="2114669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Funding &amp; Growth</a:t>
            </a:r>
            <a:endParaRPr lang="en-US" sz="1650" dirty="0"/>
          </a:p>
        </p:txBody>
      </p:sp>
      <p:sp>
        <p:nvSpPr>
          <p:cNvPr id="17" name="Text 9"/>
          <p:cNvSpPr/>
          <p:nvPr/>
        </p:nvSpPr>
        <p:spPr>
          <a:xfrm>
            <a:off x="9772174" y="2698552"/>
            <a:ext cx="3899654" cy="1082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Seeking ₹10,00,000 to achieve 4x revenue growth, establish 5+ branches in North India within 5 years, with 40%+ ROI and break-even in 10–12 months.</a:t>
            </a:r>
            <a:endParaRPr lang="en-US" sz="1300" dirty="0"/>
          </a:p>
        </p:txBody>
      </p:sp>
      <p:sp>
        <p:nvSpPr>
          <p:cNvPr id="18" name="Text 10"/>
          <p:cNvSpPr/>
          <p:nvPr/>
        </p:nvSpPr>
        <p:spPr>
          <a:xfrm>
            <a:off x="789503" y="4203859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Our Objective</a:t>
            </a:r>
            <a:endParaRPr lang="en-US" sz="1950" dirty="0"/>
          </a:p>
        </p:txBody>
      </p:sp>
      <p:sp>
        <p:nvSpPr>
          <p:cNvPr id="19" name="Text 11"/>
          <p:cNvSpPr/>
          <p:nvPr/>
        </p:nvSpPr>
        <p:spPr>
          <a:xfrm>
            <a:off x="789503" y="4774644"/>
            <a:ext cx="13051393" cy="541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report analyses the current beauty salon market, identifies lucrative growth opportunities, benchmarks against key competitors, and presents a profitable expansion strategy for Evanki Unisex Salon.</a:t>
            </a:r>
            <a:endParaRPr lang="en-US" sz="1300" dirty="0"/>
          </a:p>
        </p:txBody>
      </p:sp>
      <p:sp>
        <p:nvSpPr>
          <p:cNvPr id="20" name="Text 12"/>
          <p:cNvSpPr/>
          <p:nvPr/>
        </p:nvSpPr>
        <p:spPr>
          <a:xfrm>
            <a:off x="789503" y="5569625"/>
            <a:ext cx="2628067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Business at a Glance</a:t>
            </a:r>
            <a:endParaRPr lang="en-US" sz="1950" dirty="0"/>
          </a:p>
        </p:txBody>
      </p:sp>
      <p:sp>
        <p:nvSpPr>
          <p:cNvPr id="21" name="Text 13"/>
          <p:cNvSpPr/>
          <p:nvPr/>
        </p:nvSpPr>
        <p:spPr>
          <a:xfrm>
            <a:off x="789503" y="6292572"/>
            <a:ext cx="6319361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Location: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Bahjoi, Uttar Pradesh</a:t>
            </a:r>
            <a:endParaRPr lang="en-US" sz="1300" dirty="0"/>
          </a:p>
        </p:txBody>
      </p:sp>
      <p:sp>
        <p:nvSpPr>
          <p:cNvPr id="22" name="Text 14"/>
          <p:cNvSpPr/>
          <p:nvPr/>
        </p:nvSpPr>
        <p:spPr>
          <a:xfrm>
            <a:off x="789503" y="6622375"/>
            <a:ext cx="6319361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Stage: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Early growth (1–2 years)</a:t>
            </a:r>
            <a:endParaRPr lang="en-US" sz="1300" dirty="0"/>
          </a:p>
        </p:txBody>
      </p:sp>
      <p:sp>
        <p:nvSpPr>
          <p:cNvPr id="23" name="Text 15"/>
          <p:cNvSpPr/>
          <p:nvPr/>
        </p:nvSpPr>
        <p:spPr>
          <a:xfrm>
            <a:off x="789503" y="6952178"/>
            <a:ext cx="6319361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Monthly footfall: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125 customers</a:t>
            </a:r>
            <a:endParaRPr lang="en-US" sz="1300" dirty="0"/>
          </a:p>
        </p:txBody>
      </p:sp>
      <p:sp>
        <p:nvSpPr>
          <p:cNvPr id="24" name="Text 16"/>
          <p:cNvSpPr/>
          <p:nvPr/>
        </p:nvSpPr>
        <p:spPr>
          <a:xfrm>
            <a:off x="789503" y="7281982"/>
            <a:ext cx="6319361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Team size: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6 certified staff members</a:t>
            </a:r>
            <a:endParaRPr lang="en-US" sz="1300" dirty="0"/>
          </a:p>
        </p:txBody>
      </p:sp>
      <p:sp>
        <p:nvSpPr>
          <p:cNvPr id="25" name="Text 17"/>
          <p:cNvSpPr/>
          <p:nvPr/>
        </p:nvSpPr>
        <p:spPr>
          <a:xfrm>
            <a:off x="7529155" y="6292572"/>
            <a:ext cx="6319361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Investment per outlet: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₹10–15L</a:t>
            </a:r>
            <a:endParaRPr lang="en-US" sz="1300" dirty="0"/>
          </a:p>
        </p:txBody>
      </p:sp>
      <p:sp>
        <p:nvSpPr>
          <p:cNvPr id="26" name="Text 18"/>
          <p:cNvSpPr/>
          <p:nvPr/>
        </p:nvSpPr>
        <p:spPr>
          <a:xfrm>
            <a:off x="7529155" y="6622375"/>
            <a:ext cx="6319361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Core values: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Hygiene, certified staff, premium products, and affordability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5321" y="522684"/>
            <a:ext cx="4615815" cy="386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Market Overview &amp; Segments</a:t>
            </a:r>
            <a:endParaRPr lang="en-US" sz="2400" b="1" dirty="0"/>
          </a:p>
        </p:txBody>
      </p:sp>
      <p:sp>
        <p:nvSpPr>
          <p:cNvPr id="3" name="Text 1"/>
          <p:cNvSpPr/>
          <p:nvPr/>
        </p:nvSpPr>
        <p:spPr>
          <a:xfrm>
            <a:off x="665321" y="958215"/>
            <a:ext cx="4124682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Indian Salon Market (2024): ₹65,000 Crores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5321" y="1414939"/>
            <a:ext cx="123468" cy="123468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321" y="1569839"/>
            <a:ext cx="6588085" cy="1524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65321" y="1661993"/>
            <a:ext cx="1742837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Rising Male Grooming</a:t>
            </a: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665321" y="1929051"/>
            <a:ext cx="6588085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Growing acceptance and demand for male grooming services across urban and semi-urban markets</a:t>
            </a:r>
            <a:endParaRPr lang="en-US" sz="10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76874" y="1414939"/>
            <a:ext cx="123468" cy="123468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6874" y="1569839"/>
            <a:ext cx="6588204" cy="1524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376874" y="1661993"/>
            <a:ext cx="2123956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Premium Organic Products</a:t>
            </a:r>
            <a:endParaRPr lang="en-US" sz="1200" dirty="0"/>
          </a:p>
        </p:txBody>
      </p:sp>
      <p:sp>
        <p:nvSpPr>
          <p:cNvPr id="11" name="Text 5"/>
          <p:cNvSpPr/>
          <p:nvPr/>
        </p:nvSpPr>
        <p:spPr>
          <a:xfrm>
            <a:off x="7376874" y="1929051"/>
            <a:ext cx="6588204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Increasing consumer preference for natural, chemical-free beauty products and treatments</a:t>
            </a:r>
            <a:endParaRPr lang="en-US" sz="110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5321" y="2357914"/>
            <a:ext cx="123468" cy="123468"/>
          </a:xfrm>
          <a:prstGeom prst="rect">
            <a:avLst/>
          </a:prstGeom>
        </p:spPr>
      </p:pic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321" y="2524720"/>
            <a:ext cx="6588085" cy="15240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665321" y="2629614"/>
            <a:ext cx="2341959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Social-Media-Driven Demand</a:t>
            </a:r>
            <a:endParaRPr lang="en-US" sz="1200" dirty="0"/>
          </a:p>
        </p:txBody>
      </p:sp>
      <p:sp>
        <p:nvSpPr>
          <p:cNvPr id="15" name="Text 7"/>
          <p:cNvSpPr/>
          <p:nvPr/>
        </p:nvSpPr>
        <p:spPr>
          <a:xfrm>
            <a:off x="665321" y="2896672"/>
            <a:ext cx="6588085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Instagram and digital platforms driving awareness and creating new beauty trends</a:t>
            </a:r>
            <a:endParaRPr lang="en-US" sz="1100" dirty="0"/>
          </a:p>
        </p:txBody>
      </p:sp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376874" y="2357914"/>
            <a:ext cx="123468" cy="123468"/>
          </a:xfrm>
          <a:prstGeom prst="rect">
            <a:avLst/>
          </a:prstGeom>
        </p:spPr>
      </p:pic>
      <p:pic>
        <p:nvPicPr>
          <p:cNvPr id="17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6874" y="2524720"/>
            <a:ext cx="6588204" cy="15240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7376874" y="2629614"/>
            <a:ext cx="2418517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Youth Seeking Trendy Services</a:t>
            </a:r>
            <a:endParaRPr lang="en-US" sz="1200" dirty="0"/>
          </a:p>
        </p:txBody>
      </p:sp>
      <p:sp>
        <p:nvSpPr>
          <p:cNvPr id="19" name="Text 9"/>
          <p:cNvSpPr/>
          <p:nvPr/>
        </p:nvSpPr>
        <p:spPr>
          <a:xfrm>
            <a:off x="7376874" y="2896672"/>
            <a:ext cx="6588204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Younger demographics demanding contemporary styling and advanced treatments</a:t>
            </a:r>
            <a:endParaRPr lang="en-US" sz="1100" dirty="0"/>
          </a:p>
        </p:txBody>
      </p:sp>
      <p:sp>
        <p:nvSpPr>
          <p:cNvPr id="20" name="Text 10"/>
          <p:cNvSpPr/>
          <p:nvPr/>
        </p:nvSpPr>
        <p:spPr>
          <a:xfrm>
            <a:off x="665321" y="3372207"/>
            <a:ext cx="2755583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Service Revenue Distribution</a:t>
            </a:r>
            <a:endParaRPr lang="en-US" sz="1450" dirty="0"/>
          </a:p>
        </p:txBody>
      </p:sp>
      <p:sp>
        <p:nvSpPr>
          <p:cNvPr id="21" name="Text 11"/>
          <p:cNvSpPr/>
          <p:nvPr/>
        </p:nvSpPr>
        <p:spPr>
          <a:xfrm>
            <a:off x="665321" y="3909352"/>
            <a:ext cx="7859197" cy="179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Hair Care</a:t>
            </a: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– 40% (dominant segment)</a:t>
            </a:r>
            <a:endParaRPr lang="en-US" sz="950" dirty="0"/>
          </a:p>
        </p:txBody>
      </p:sp>
      <p:sp>
        <p:nvSpPr>
          <p:cNvPr id="22" name="Text 12"/>
          <p:cNvSpPr/>
          <p:nvPr/>
        </p:nvSpPr>
        <p:spPr>
          <a:xfrm>
            <a:off x="665321" y="4141232"/>
            <a:ext cx="7859197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Skin Treatments</a:t>
            </a: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– 25%</a:t>
            </a:r>
            <a:endParaRPr lang="en-US" sz="950" dirty="0"/>
          </a:p>
        </p:txBody>
      </p:sp>
      <p:sp>
        <p:nvSpPr>
          <p:cNvPr id="23" name="Text 13"/>
          <p:cNvSpPr/>
          <p:nvPr/>
        </p:nvSpPr>
        <p:spPr>
          <a:xfrm>
            <a:off x="665321" y="4382095"/>
            <a:ext cx="7859197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Grooming Services</a:t>
            </a: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– 15%</a:t>
            </a:r>
            <a:endParaRPr lang="en-US" sz="950" dirty="0"/>
          </a:p>
        </p:txBody>
      </p:sp>
      <p:sp>
        <p:nvSpPr>
          <p:cNvPr id="24" name="Text 14"/>
          <p:cNvSpPr/>
          <p:nvPr/>
        </p:nvSpPr>
        <p:spPr>
          <a:xfrm>
            <a:off x="665321" y="4622959"/>
            <a:ext cx="7859197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Nail Services</a:t>
            </a: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– 10%</a:t>
            </a:r>
            <a:endParaRPr lang="en-US" sz="950" dirty="0"/>
          </a:p>
        </p:txBody>
      </p:sp>
      <p:sp>
        <p:nvSpPr>
          <p:cNvPr id="25" name="Text 15"/>
          <p:cNvSpPr/>
          <p:nvPr/>
        </p:nvSpPr>
        <p:spPr>
          <a:xfrm>
            <a:off x="665321" y="4863822"/>
            <a:ext cx="7859197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Spa &amp; Wellness</a:t>
            </a: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– 10%</a:t>
            </a:r>
            <a:endParaRPr lang="en-US" sz="950" dirty="0"/>
          </a:p>
        </p:txBody>
      </p:sp>
      <p:sp>
        <p:nvSpPr>
          <p:cNvPr id="26" name="Text 16"/>
          <p:cNvSpPr/>
          <p:nvPr/>
        </p:nvSpPr>
        <p:spPr>
          <a:xfrm>
            <a:off x="8833604" y="3912632"/>
            <a:ext cx="1640919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Target Customer Mix</a:t>
            </a:r>
            <a:endParaRPr lang="en-US" sz="1400" dirty="0"/>
          </a:p>
        </p:txBody>
      </p:sp>
      <p:sp>
        <p:nvSpPr>
          <p:cNvPr id="27" name="Text 17"/>
          <p:cNvSpPr/>
          <p:nvPr/>
        </p:nvSpPr>
        <p:spPr>
          <a:xfrm>
            <a:off x="8833604" y="4229100"/>
            <a:ext cx="5138976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97B8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Urban Women:</a:t>
            </a: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45%</a:t>
            </a:r>
            <a:endParaRPr lang="en-US" sz="950" dirty="0"/>
          </a:p>
        </p:txBody>
      </p:sp>
      <p:sp>
        <p:nvSpPr>
          <p:cNvPr id="28" name="Text 18"/>
          <p:cNvSpPr/>
          <p:nvPr/>
        </p:nvSpPr>
        <p:spPr>
          <a:xfrm>
            <a:off x="8833604" y="4537948"/>
            <a:ext cx="5138976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7AF0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Men:</a:t>
            </a: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35%</a:t>
            </a:r>
            <a:endParaRPr lang="en-US" sz="950" dirty="0"/>
          </a:p>
        </p:txBody>
      </p:sp>
      <p:sp>
        <p:nvSpPr>
          <p:cNvPr id="29" name="Text 19"/>
          <p:cNvSpPr/>
          <p:nvPr/>
        </p:nvSpPr>
        <p:spPr>
          <a:xfrm>
            <a:off x="8833604" y="4846796"/>
            <a:ext cx="5138976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50"/>
              </a:lnSpc>
            </a:pPr>
            <a:r>
              <a:rPr lang="en-US" sz="1000" dirty="0">
                <a:solidFill>
                  <a:srgbClr val="00B0F0"/>
                </a:solidFill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Students &amp; Youth </a:t>
            </a:r>
            <a:r>
              <a:rPr lang="en-US" sz="950" b="1" dirty="0">
                <a:solidFill>
                  <a:srgbClr val="00B0F0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:</a:t>
            </a:r>
            <a:r>
              <a:rPr lang="en-US" sz="950" dirty="0">
                <a:solidFill>
                  <a:srgbClr val="00B0F0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 </a:t>
            </a:r>
            <a:r>
              <a:rPr lang="en-US" sz="950" dirty="0">
                <a:solidFill>
                  <a:schemeClr val="bg1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20%</a:t>
            </a:r>
            <a:endParaRPr lang="en-US" sz="95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 20"/>
          <p:cNvSpPr/>
          <p:nvPr/>
        </p:nvSpPr>
        <p:spPr>
          <a:xfrm>
            <a:off x="665321" y="5340906"/>
            <a:ext cx="3653195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High-Growth Segments &amp; Opportunity</a:t>
            </a:r>
            <a:endParaRPr lang="en-US" sz="1450" dirty="0"/>
          </a:p>
        </p:txBody>
      </p:sp>
      <p:sp>
        <p:nvSpPr>
          <p:cNvPr id="31" name="Text 21"/>
          <p:cNvSpPr/>
          <p:nvPr/>
        </p:nvSpPr>
        <p:spPr>
          <a:xfrm>
            <a:off x="665321" y="5819537"/>
            <a:ext cx="3209092" cy="407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3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35%</a:t>
            </a:r>
            <a:endParaRPr lang="en-US" sz="3200" dirty="0"/>
          </a:p>
        </p:txBody>
      </p:sp>
      <p:sp>
        <p:nvSpPr>
          <p:cNvPr id="32" name="Text 22"/>
          <p:cNvSpPr/>
          <p:nvPr/>
        </p:nvSpPr>
        <p:spPr>
          <a:xfrm>
            <a:off x="1451729" y="6381512"/>
            <a:ext cx="1636157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Premium Treatments</a:t>
            </a:r>
            <a:endParaRPr lang="en-US" sz="1200" dirty="0"/>
          </a:p>
        </p:txBody>
      </p:sp>
      <p:sp>
        <p:nvSpPr>
          <p:cNvPr id="33" name="Text 23"/>
          <p:cNvSpPr/>
          <p:nvPr/>
        </p:nvSpPr>
        <p:spPr>
          <a:xfrm>
            <a:off x="665321" y="6648569"/>
            <a:ext cx="3209092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Annual growth in luxury service segment</a:t>
            </a:r>
            <a:endParaRPr lang="en-US" sz="1100" dirty="0"/>
          </a:p>
        </p:txBody>
      </p:sp>
      <p:sp>
        <p:nvSpPr>
          <p:cNvPr id="34" name="Text 24"/>
          <p:cNvSpPr/>
          <p:nvPr/>
        </p:nvSpPr>
        <p:spPr>
          <a:xfrm>
            <a:off x="4028837" y="5819537"/>
            <a:ext cx="3209092" cy="407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3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30%</a:t>
            </a:r>
            <a:endParaRPr lang="en-US" sz="3200" dirty="0"/>
          </a:p>
        </p:txBody>
      </p:sp>
      <p:sp>
        <p:nvSpPr>
          <p:cNvPr id="35" name="Text 25"/>
          <p:cNvSpPr/>
          <p:nvPr/>
        </p:nvSpPr>
        <p:spPr>
          <a:xfrm>
            <a:off x="4772501" y="6381512"/>
            <a:ext cx="1721644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Male Grooming CAGR</a:t>
            </a:r>
            <a:endParaRPr lang="en-US" sz="1200" dirty="0"/>
          </a:p>
        </p:txBody>
      </p:sp>
      <p:sp>
        <p:nvSpPr>
          <p:cNvPr id="36" name="Text 26"/>
          <p:cNvSpPr/>
          <p:nvPr/>
        </p:nvSpPr>
        <p:spPr>
          <a:xfrm>
            <a:off x="4028837" y="6648569"/>
            <a:ext cx="3209092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Fastest-growing customer category</a:t>
            </a:r>
            <a:endParaRPr lang="en-US" sz="1100" dirty="0"/>
          </a:p>
        </p:txBody>
      </p:sp>
      <p:sp>
        <p:nvSpPr>
          <p:cNvPr id="37" name="Text 27"/>
          <p:cNvSpPr/>
          <p:nvPr/>
        </p:nvSpPr>
        <p:spPr>
          <a:xfrm>
            <a:off x="7392353" y="5819537"/>
            <a:ext cx="3209092" cy="407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3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25%</a:t>
            </a:r>
            <a:endParaRPr lang="en-US" sz="3200" dirty="0"/>
          </a:p>
        </p:txBody>
      </p:sp>
      <p:sp>
        <p:nvSpPr>
          <p:cNvPr id="38" name="Text 28"/>
          <p:cNvSpPr/>
          <p:nvPr/>
        </p:nvSpPr>
        <p:spPr>
          <a:xfrm>
            <a:off x="8224599" y="6381512"/>
            <a:ext cx="1544479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Nail Care CAGR</a:t>
            </a:r>
            <a:endParaRPr lang="en-US" sz="1200" dirty="0"/>
          </a:p>
        </p:txBody>
      </p:sp>
      <p:sp>
        <p:nvSpPr>
          <p:cNvPr id="39" name="Text 29"/>
          <p:cNvSpPr/>
          <p:nvPr/>
        </p:nvSpPr>
        <p:spPr>
          <a:xfrm>
            <a:off x="7392353" y="6648569"/>
            <a:ext cx="3209092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Emerging high-margin service</a:t>
            </a:r>
            <a:endParaRPr lang="en-US" sz="1100" dirty="0"/>
          </a:p>
        </p:txBody>
      </p:sp>
      <p:sp>
        <p:nvSpPr>
          <p:cNvPr id="40" name="Text 30"/>
          <p:cNvSpPr/>
          <p:nvPr/>
        </p:nvSpPr>
        <p:spPr>
          <a:xfrm>
            <a:off x="10755868" y="5819537"/>
            <a:ext cx="3209211" cy="407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3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20%</a:t>
            </a:r>
            <a:endParaRPr lang="en-US" sz="3200" dirty="0"/>
          </a:p>
        </p:txBody>
      </p:sp>
      <p:sp>
        <p:nvSpPr>
          <p:cNvPr id="41" name="Text 31"/>
          <p:cNvSpPr/>
          <p:nvPr/>
        </p:nvSpPr>
        <p:spPr>
          <a:xfrm>
            <a:off x="11520249" y="6381512"/>
            <a:ext cx="1680329" cy="193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Bridal Services CAGR</a:t>
            </a:r>
            <a:endParaRPr lang="en-US" sz="1200" dirty="0"/>
          </a:p>
        </p:txBody>
      </p:sp>
      <p:sp>
        <p:nvSpPr>
          <p:cNvPr id="42" name="Text 32"/>
          <p:cNvSpPr/>
          <p:nvPr/>
        </p:nvSpPr>
        <p:spPr>
          <a:xfrm>
            <a:off x="10755868" y="6648569"/>
            <a:ext cx="3209211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Seasonal high-value </a:t>
            </a: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segment</a:t>
            </a:r>
            <a:endParaRPr lang="en-US" sz="1100" dirty="0"/>
          </a:p>
        </p:txBody>
      </p:sp>
      <p:sp>
        <p:nvSpPr>
          <p:cNvPr id="43" name="Shape 33"/>
          <p:cNvSpPr/>
          <p:nvPr/>
        </p:nvSpPr>
        <p:spPr>
          <a:xfrm>
            <a:off x="665321" y="6960156"/>
            <a:ext cx="13299758" cy="722471"/>
          </a:xfrm>
          <a:prstGeom prst="roundRect">
            <a:avLst>
              <a:gd name="adj" fmla="val 2565"/>
            </a:avLst>
          </a:prstGeom>
          <a:solidFill>
            <a:srgbClr val="00184D"/>
          </a:solidFill>
          <a:ln/>
        </p:spPr>
      </p:sp>
      <p:pic>
        <p:nvPicPr>
          <p:cNvPr id="44" name="Image 8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88789" y="7151132"/>
            <a:ext cx="154424" cy="123468"/>
          </a:xfrm>
          <a:prstGeom prst="rect">
            <a:avLst/>
          </a:prstGeom>
        </p:spPr>
      </p:pic>
      <p:sp>
        <p:nvSpPr>
          <p:cNvPr id="45" name="Text 34"/>
          <p:cNvSpPr/>
          <p:nvPr/>
        </p:nvSpPr>
        <p:spPr>
          <a:xfrm>
            <a:off x="1066681" y="7139464"/>
            <a:ext cx="12774930" cy="395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Regional Advantage:</a:t>
            </a:r>
            <a:r>
              <a:rPr lang="en-US" sz="9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North India commands 40.14% market share, with Uttar Pradesh showing the highest beauty market growth at 20%. Evanki is strategically positioned to capture this expanding opportunity across all high-growth segments.</a:t>
            </a:r>
            <a:endParaRPr lang="en-US" sz="9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273" y="519589"/>
            <a:ext cx="6187678" cy="38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Market Size &amp; Opportunity (2024–2032)</a:t>
            </a:r>
            <a:endParaRPr lang="en-US" sz="2400" b="1" dirty="0"/>
          </a:p>
        </p:txBody>
      </p:sp>
      <p:sp>
        <p:nvSpPr>
          <p:cNvPr id="3" name="Text 1"/>
          <p:cNvSpPr/>
          <p:nvPr/>
        </p:nvSpPr>
        <p:spPr>
          <a:xfrm>
            <a:off x="661273" y="1148953"/>
            <a:ext cx="13307854" cy="393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Indian beauty and personal care market is experiencing explosive growth, driven by rising disposable incomes, urbanisation, and changing lifestyle preferences. The following projections demonstrate substantial opportunities for salon businesses.</a:t>
            </a:r>
            <a:endParaRPr lang="en-US" sz="950" dirty="0"/>
          </a:p>
        </p:txBody>
      </p:sp>
      <p:sp>
        <p:nvSpPr>
          <p:cNvPr id="4" name="Text 2"/>
          <p:cNvSpPr/>
          <p:nvPr/>
        </p:nvSpPr>
        <p:spPr>
          <a:xfrm>
            <a:off x="661273" y="1802963"/>
            <a:ext cx="2405539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Market Growth Trajectory</a:t>
            </a:r>
            <a:endParaRPr lang="en-US" sz="14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73" y="2171224"/>
            <a:ext cx="4227671" cy="237803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61273" y="4687372"/>
            <a:ext cx="6504146" cy="393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chart illustrates consistent year-on-year expansion, with the market poised to nearly double by 2032, creating significant revenue opportunities for established players.</a:t>
            </a:r>
            <a:endParaRPr lang="en-US" sz="950" dirty="0"/>
          </a:p>
        </p:txBody>
      </p:sp>
      <p:sp>
        <p:nvSpPr>
          <p:cNvPr id="7" name="Text 4"/>
          <p:cNvSpPr/>
          <p:nvPr/>
        </p:nvSpPr>
        <p:spPr>
          <a:xfrm>
            <a:off x="7472601" y="1802963"/>
            <a:ext cx="2708791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Regional Market Distribution</a:t>
            </a:r>
            <a:endParaRPr lang="en-US" sz="1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2601" y="2171224"/>
            <a:ext cx="3684627" cy="226742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72601" y="4576762"/>
            <a:ext cx="6504146" cy="393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Regional analysis shows North India's commanding position, with Uttar Pradesh representing the fastest-growing state market—ideal for Evanki's expansion strategy.</a:t>
            </a:r>
            <a:endParaRPr lang="en-US" sz="950" dirty="0"/>
          </a:p>
        </p:txBody>
      </p:sp>
      <p:sp>
        <p:nvSpPr>
          <p:cNvPr id="10" name="Text 6"/>
          <p:cNvSpPr/>
          <p:nvPr/>
        </p:nvSpPr>
        <p:spPr>
          <a:xfrm>
            <a:off x="2072640" y="6127313"/>
            <a:ext cx="151054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10%</a:t>
            </a:r>
            <a:endParaRPr lang="en-US" sz="24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6905" y="5359717"/>
            <a:ext cx="1842254" cy="184225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2060496" y="7355324"/>
            <a:ext cx="1535192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Industry CAGR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661273" y="7620714"/>
            <a:ext cx="4333637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Sustained annual growth rate through 2032</a:t>
            </a:r>
            <a:endParaRPr lang="en-US" sz="950" dirty="0"/>
          </a:p>
        </p:txBody>
      </p:sp>
      <p:sp>
        <p:nvSpPr>
          <p:cNvPr id="14" name="Text 9"/>
          <p:cNvSpPr/>
          <p:nvPr/>
        </p:nvSpPr>
        <p:spPr>
          <a:xfrm>
            <a:off x="6559748" y="6127313"/>
            <a:ext cx="151054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40%</a:t>
            </a:r>
            <a:endParaRPr lang="en-US" sz="240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4013" y="5359717"/>
            <a:ext cx="1842254" cy="1842254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6547604" y="7355324"/>
            <a:ext cx="1535192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North India Share</a:t>
            </a:r>
            <a:endParaRPr lang="en-US" sz="1200" dirty="0"/>
          </a:p>
        </p:txBody>
      </p:sp>
      <p:sp>
        <p:nvSpPr>
          <p:cNvPr id="17" name="Text 11"/>
          <p:cNvSpPr/>
          <p:nvPr/>
        </p:nvSpPr>
        <p:spPr>
          <a:xfrm>
            <a:off x="5148382" y="7620714"/>
            <a:ext cx="4333637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Largest regional market by volume</a:t>
            </a:r>
            <a:endParaRPr lang="en-US" sz="950" dirty="0"/>
          </a:p>
        </p:txBody>
      </p:sp>
      <p:sp>
        <p:nvSpPr>
          <p:cNvPr id="18" name="Text 12"/>
          <p:cNvSpPr/>
          <p:nvPr/>
        </p:nvSpPr>
        <p:spPr>
          <a:xfrm>
            <a:off x="11046857" y="6127313"/>
            <a:ext cx="151054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20%</a:t>
            </a:r>
            <a:endParaRPr lang="en-US" sz="2400" dirty="0"/>
          </a:p>
        </p:txBody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81122" y="5359717"/>
            <a:ext cx="1842254" cy="1842254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11034712" y="7355324"/>
            <a:ext cx="1535192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UP Growth Rate</a:t>
            </a:r>
            <a:endParaRPr lang="en-US" sz="1200" dirty="0"/>
          </a:p>
        </p:txBody>
      </p:sp>
      <p:sp>
        <p:nvSpPr>
          <p:cNvPr id="21" name="Text 14"/>
          <p:cNvSpPr/>
          <p:nvPr/>
        </p:nvSpPr>
        <p:spPr>
          <a:xfrm>
            <a:off x="9635490" y="7620714"/>
            <a:ext cx="4333637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Highest state-level expansion</a:t>
            </a:r>
            <a:endParaRPr lang="en-US" sz="9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5670" y="468035"/>
            <a:ext cx="5467945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Services &amp; Unique Selling Propositions</a:t>
            </a:r>
            <a:endParaRPr lang="en-US" sz="2150" b="1" dirty="0"/>
          </a:p>
        </p:txBody>
      </p:sp>
      <p:sp>
        <p:nvSpPr>
          <p:cNvPr id="3" name="Text 1"/>
          <p:cNvSpPr/>
          <p:nvPr/>
        </p:nvSpPr>
        <p:spPr>
          <a:xfrm>
            <a:off x="595670" y="1090136"/>
            <a:ext cx="2805112" cy="207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Comprehensive Service Portfolio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595670" y="1421963"/>
            <a:ext cx="7270075" cy="1358860"/>
          </a:xfrm>
          <a:prstGeom prst="roundRect">
            <a:avLst>
              <a:gd name="adj" fmla="val 1221"/>
            </a:avLst>
          </a:prstGeom>
          <a:solidFill>
            <a:srgbClr val="07070C"/>
          </a:solidFill>
          <a:ln w="15240">
            <a:solidFill>
              <a:srgbClr val="3F3F44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21519" y="1547813"/>
            <a:ext cx="1382792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Hair Services</a:t>
            </a:r>
            <a:endParaRPr lang="en-US" sz="1200" b="1" dirty="0"/>
          </a:p>
        </p:txBody>
      </p:sp>
      <p:sp>
        <p:nvSpPr>
          <p:cNvPr id="6" name="Text 4"/>
          <p:cNvSpPr/>
          <p:nvPr/>
        </p:nvSpPr>
        <p:spPr>
          <a:xfrm>
            <a:off x="721519" y="1831181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Professional hair extensions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721519" y="2046803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Hair patches and wigs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721519" y="2262426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Cutting, styling, and colouring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721519" y="2478048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Advanced hair treatments</a:t>
            </a:r>
            <a:endParaRPr lang="en-US" sz="1050" dirty="0"/>
          </a:p>
        </p:txBody>
      </p:sp>
      <p:sp>
        <p:nvSpPr>
          <p:cNvPr id="10" name="Shape 8"/>
          <p:cNvSpPr/>
          <p:nvPr/>
        </p:nvSpPr>
        <p:spPr>
          <a:xfrm>
            <a:off x="595670" y="2891433"/>
            <a:ext cx="7270075" cy="1358860"/>
          </a:xfrm>
          <a:prstGeom prst="roundRect">
            <a:avLst>
              <a:gd name="adj" fmla="val 1221"/>
            </a:avLst>
          </a:prstGeom>
          <a:solidFill>
            <a:srgbClr val="07070C"/>
          </a:solidFill>
          <a:ln w="15240">
            <a:solidFill>
              <a:srgbClr val="3F3F44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1519" y="3017282"/>
            <a:ext cx="1382792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Nail Services</a:t>
            </a:r>
            <a:endParaRPr lang="en-US" sz="1200" b="1" dirty="0"/>
          </a:p>
        </p:txBody>
      </p:sp>
      <p:sp>
        <p:nvSpPr>
          <p:cNvPr id="12" name="Text 10"/>
          <p:cNvSpPr/>
          <p:nvPr/>
        </p:nvSpPr>
        <p:spPr>
          <a:xfrm>
            <a:off x="721519" y="3300651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Nail art and design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721519" y="3516273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Nail extensions (gel &amp; acrylic)</a:t>
            </a:r>
            <a:endParaRPr lang="en-US" sz="1050" dirty="0"/>
          </a:p>
        </p:txBody>
      </p:sp>
      <p:sp>
        <p:nvSpPr>
          <p:cNvPr id="14" name="Text 12"/>
          <p:cNvSpPr/>
          <p:nvPr/>
        </p:nvSpPr>
        <p:spPr>
          <a:xfrm>
            <a:off x="721519" y="3731895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Manicures and pedicures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721519" y="3947517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Nail care treatments</a:t>
            </a:r>
            <a:endParaRPr lang="en-US" sz="1050" dirty="0"/>
          </a:p>
        </p:txBody>
      </p:sp>
      <p:sp>
        <p:nvSpPr>
          <p:cNvPr id="16" name="Shape 14"/>
          <p:cNvSpPr/>
          <p:nvPr/>
        </p:nvSpPr>
        <p:spPr>
          <a:xfrm>
            <a:off x="595670" y="4360902"/>
            <a:ext cx="7270075" cy="1358860"/>
          </a:xfrm>
          <a:prstGeom prst="roundRect">
            <a:avLst>
              <a:gd name="adj" fmla="val 1221"/>
            </a:avLst>
          </a:prstGeom>
          <a:solidFill>
            <a:srgbClr val="07070C"/>
          </a:solidFill>
          <a:ln w="15240">
            <a:solidFill>
              <a:srgbClr val="3F3F44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21519" y="4486751"/>
            <a:ext cx="1382792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Skin &amp; Beauty</a:t>
            </a:r>
            <a:endParaRPr lang="en-US" sz="1200" b="1" dirty="0"/>
          </a:p>
        </p:txBody>
      </p:sp>
      <p:sp>
        <p:nvSpPr>
          <p:cNvPr id="18" name="Text 16"/>
          <p:cNvSpPr/>
          <p:nvPr/>
        </p:nvSpPr>
        <p:spPr>
          <a:xfrm>
            <a:off x="721519" y="4770120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Facials and skin treatments</a:t>
            </a:r>
            <a:endParaRPr lang="en-US" sz="1050" dirty="0"/>
          </a:p>
        </p:txBody>
      </p:sp>
      <p:sp>
        <p:nvSpPr>
          <p:cNvPr id="19" name="Text 17"/>
          <p:cNvSpPr/>
          <p:nvPr/>
        </p:nvSpPr>
        <p:spPr>
          <a:xfrm>
            <a:off x="721519" y="4985742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Makeup and bridal packages</a:t>
            </a:r>
            <a:endParaRPr lang="en-US" sz="1050" dirty="0"/>
          </a:p>
        </p:txBody>
      </p:sp>
      <p:sp>
        <p:nvSpPr>
          <p:cNvPr id="20" name="Text 18"/>
          <p:cNvSpPr/>
          <p:nvPr/>
        </p:nvSpPr>
        <p:spPr>
          <a:xfrm>
            <a:off x="721519" y="5201364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Waxing services</a:t>
            </a:r>
            <a:endParaRPr lang="en-US" sz="1050" dirty="0"/>
          </a:p>
        </p:txBody>
      </p:sp>
      <p:sp>
        <p:nvSpPr>
          <p:cNvPr id="21" name="Text 19"/>
          <p:cNvSpPr/>
          <p:nvPr/>
        </p:nvSpPr>
        <p:spPr>
          <a:xfrm>
            <a:off x="721519" y="5416987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Specialized spa treatments</a:t>
            </a:r>
            <a:endParaRPr lang="en-US" sz="1050" dirty="0"/>
          </a:p>
        </p:txBody>
      </p:sp>
      <p:sp>
        <p:nvSpPr>
          <p:cNvPr id="22" name="Shape 20"/>
          <p:cNvSpPr/>
          <p:nvPr/>
        </p:nvSpPr>
        <p:spPr>
          <a:xfrm>
            <a:off x="595670" y="5830372"/>
            <a:ext cx="7270075" cy="1358860"/>
          </a:xfrm>
          <a:prstGeom prst="roundRect">
            <a:avLst>
              <a:gd name="adj" fmla="val 1221"/>
            </a:avLst>
          </a:prstGeom>
          <a:solidFill>
            <a:srgbClr val="07070C"/>
          </a:solidFill>
          <a:ln w="15240">
            <a:solidFill>
              <a:srgbClr val="3F3F44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21519" y="5956221"/>
            <a:ext cx="1382792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Premium Offerings</a:t>
            </a:r>
            <a:endParaRPr lang="en-US" sz="1200" b="1" dirty="0"/>
          </a:p>
        </p:txBody>
      </p:sp>
      <p:sp>
        <p:nvSpPr>
          <p:cNvPr id="24" name="Text 22"/>
          <p:cNvSpPr/>
          <p:nvPr/>
        </p:nvSpPr>
        <p:spPr>
          <a:xfrm>
            <a:off x="721519" y="6239589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Brazilian waxing</a:t>
            </a:r>
            <a:endParaRPr lang="en-US" sz="1050" dirty="0"/>
          </a:p>
        </p:txBody>
      </p:sp>
      <p:sp>
        <p:nvSpPr>
          <p:cNvPr id="25" name="Text 23"/>
          <p:cNvSpPr/>
          <p:nvPr/>
        </p:nvSpPr>
        <p:spPr>
          <a:xfrm>
            <a:off x="721519" y="6455212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Advanced skin care therapies</a:t>
            </a:r>
            <a:endParaRPr lang="en-US" sz="1050" dirty="0"/>
          </a:p>
        </p:txBody>
      </p:sp>
      <p:sp>
        <p:nvSpPr>
          <p:cNvPr id="26" name="Text 24"/>
          <p:cNvSpPr/>
          <p:nvPr/>
        </p:nvSpPr>
        <p:spPr>
          <a:xfrm>
            <a:off x="721519" y="6670834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Professional grooming packages</a:t>
            </a:r>
            <a:endParaRPr lang="en-US" sz="1050" dirty="0"/>
          </a:p>
        </p:txBody>
      </p:sp>
      <p:sp>
        <p:nvSpPr>
          <p:cNvPr id="27" name="Text 25"/>
          <p:cNvSpPr/>
          <p:nvPr/>
        </p:nvSpPr>
        <p:spPr>
          <a:xfrm>
            <a:off x="721519" y="6886456"/>
            <a:ext cx="7018377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Customized treatment plans</a:t>
            </a:r>
            <a:endParaRPr lang="en-US" sz="1050" dirty="0"/>
          </a:p>
        </p:txBody>
      </p:sp>
      <p:pic>
        <p:nvPicPr>
          <p:cNvPr id="2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3161" y="1103948"/>
            <a:ext cx="3834408" cy="3834408"/>
          </a:xfrm>
          <a:prstGeom prst="rect">
            <a:avLst/>
          </a:prstGeom>
        </p:spPr>
      </p:pic>
      <p:sp>
        <p:nvSpPr>
          <p:cNvPr id="29" name="Text 26"/>
          <p:cNvSpPr/>
          <p:nvPr/>
        </p:nvSpPr>
        <p:spPr>
          <a:xfrm>
            <a:off x="8143161" y="5062776"/>
            <a:ext cx="1659374" cy="207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What Sets Us Apart</a:t>
            </a:r>
            <a:endParaRPr lang="en-US" sz="1400" b="1" dirty="0"/>
          </a:p>
        </p:txBody>
      </p:sp>
      <p:sp>
        <p:nvSpPr>
          <p:cNvPr id="30" name="Shape 27"/>
          <p:cNvSpPr/>
          <p:nvPr/>
        </p:nvSpPr>
        <p:spPr>
          <a:xfrm>
            <a:off x="8143161" y="5394603"/>
            <a:ext cx="248841" cy="248841"/>
          </a:xfrm>
          <a:prstGeom prst="roundRect">
            <a:avLst>
              <a:gd name="adj" fmla="val 6669"/>
            </a:avLst>
          </a:prstGeom>
          <a:solidFill>
            <a:srgbClr val="26262B"/>
          </a:solidFill>
          <a:ln/>
        </p:spPr>
      </p:sp>
      <p:sp>
        <p:nvSpPr>
          <p:cNvPr id="31" name="Text 28"/>
          <p:cNvSpPr/>
          <p:nvPr/>
        </p:nvSpPr>
        <p:spPr>
          <a:xfrm>
            <a:off x="8502610" y="5432584"/>
            <a:ext cx="1486257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Certified Beauticians</a:t>
            </a:r>
            <a:endParaRPr lang="en-US" sz="1200" dirty="0"/>
          </a:p>
        </p:txBody>
      </p:sp>
      <p:sp>
        <p:nvSpPr>
          <p:cNvPr id="32" name="Text 29"/>
          <p:cNvSpPr/>
          <p:nvPr/>
        </p:nvSpPr>
        <p:spPr>
          <a:xfrm>
            <a:off x="8502610" y="5715953"/>
            <a:ext cx="5539740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All staff hold professional certifications and receive ongoing training in latest techniques</a:t>
            </a:r>
            <a:endParaRPr lang="en-US" sz="1100" dirty="0"/>
          </a:p>
        </p:txBody>
      </p:sp>
      <p:sp>
        <p:nvSpPr>
          <p:cNvPr id="33" name="Shape 30"/>
          <p:cNvSpPr/>
          <p:nvPr/>
        </p:nvSpPr>
        <p:spPr>
          <a:xfrm>
            <a:off x="8143161" y="6114098"/>
            <a:ext cx="248841" cy="248841"/>
          </a:xfrm>
          <a:prstGeom prst="roundRect">
            <a:avLst>
              <a:gd name="adj" fmla="val 6669"/>
            </a:avLst>
          </a:prstGeom>
          <a:solidFill>
            <a:srgbClr val="26262B"/>
          </a:solidFill>
          <a:ln/>
        </p:spPr>
      </p:sp>
      <p:sp>
        <p:nvSpPr>
          <p:cNvPr id="34" name="Text 31"/>
          <p:cNvSpPr/>
          <p:nvPr/>
        </p:nvSpPr>
        <p:spPr>
          <a:xfrm>
            <a:off x="8502610" y="6152078"/>
            <a:ext cx="1382792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Premium Products</a:t>
            </a:r>
            <a:endParaRPr lang="en-US" sz="1200" dirty="0"/>
          </a:p>
        </p:txBody>
      </p:sp>
      <p:sp>
        <p:nvSpPr>
          <p:cNvPr id="35" name="Text 32"/>
          <p:cNvSpPr/>
          <p:nvPr/>
        </p:nvSpPr>
        <p:spPr>
          <a:xfrm>
            <a:off x="8502610" y="6435447"/>
            <a:ext cx="5539740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use only trusted, high-quality brands ensuring superior results and customer safety</a:t>
            </a:r>
            <a:endParaRPr lang="en-US" sz="1100" dirty="0"/>
          </a:p>
        </p:txBody>
      </p:sp>
      <p:sp>
        <p:nvSpPr>
          <p:cNvPr id="36" name="Shape 33"/>
          <p:cNvSpPr/>
          <p:nvPr/>
        </p:nvSpPr>
        <p:spPr>
          <a:xfrm>
            <a:off x="8143161" y="6833592"/>
            <a:ext cx="248841" cy="248841"/>
          </a:xfrm>
          <a:prstGeom prst="roundRect">
            <a:avLst>
              <a:gd name="adj" fmla="val 6669"/>
            </a:avLst>
          </a:prstGeom>
          <a:solidFill>
            <a:srgbClr val="26262B"/>
          </a:solidFill>
          <a:ln/>
        </p:spPr>
      </p:sp>
      <p:sp>
        <p:nvSpPr>
          <p:cNvPr id="37" name="Text 34"/>
          <p:cNvSpPr/>
          <p:nvPr/>
        </p:nvSpPr>
        <p:spPr>
          <a:xfrm>
            <a:off x="8502610" y="6871573"/>
            <a:ext cx="1382792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Hygienic Standards</a:t>
            </a:r>
            <a:endParaRPr lang="en-US" sz="1200" dirty="0"/>
          </a:p>
        </p:txBody>
      </p:sp>
      <p:sp>
        <p:nvSpPr>
          <p:cNvPr id="38" name="Text 35"/>
          <p:cNvSpPr/>
          <p:nvPr/>
        </p:nvSpPr>
        <p:spPr>
          <a:xfrm>
            <a:off x="8502610" y="7154942"/>
            <a:ext cx="5539740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Strict sanitization protocols and modern equipment maintain the highest cleanliness levels</a:t>
            </a:r>
            <a:endParaRPr lang="en-US" sz="1100" dirty="0"/>
          </a:p>
        </p:txBody>
      </p:sp>
      <p:sp>
        <p:nvSpPr>
          <p:cNvPr id="39" name="Shape 36"/>
          <p:cNvSpPr/>
          <p:nvPr/>
        </p:nvSpPr>
        <p:spPr>
          <a:xfrm>
            <a:off x="8143161" y="7553087"/>
            <a:ext cx="248841" cy="248841"/>
          </a:xfrm>
          <a:prstGeom prst="roundRect">
            <a:avLst>
              <a:gd name="adj" fmla="val 6669"/>
            </a:avLst>
          </a:prstGeom>
          <a:solidFill>
            <a:srgbClr val="26262B"/>
          </a:solidFill>
          <a:ln/>
        </p:spPr>
      </p:sp>
      <p:sp>
        <p:nvSpPr>
          <p:cNvPr id="40" name="Text 37"/>
          <p:cNvSpPr/>
          <p:nvPr/>
        </p:nvSpPr>
        <p:spPr>
          <a:xfrm>
            <a:off x="8502610" y="7591068"/>
            <a:ext cx="1558409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Market Differentiation</a:t>
            </a:r>
            <a:endParaRPr lang="en-US" sz="1200" dirty="0"/>
          </a:p>
        </p:txBody>
      </p:sp>
      <p:sp>
        <p:nvSpPr>
          <p:cNvPr id="41" name="Text 38"/>
          <p:cNvSpPr/>
          <p:nvPr/>
        </p:nvSpPr>
        <p:spPr>
          <a:xfrm>
            <a:off x="8502610" y="7874437"/>
            <a:ext cx="5539740" cy="176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Rare advanced services unavailable in semi-urban markets give us a competitive edge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4300"/>
            <a:ext cx="6385917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Target Customer Segmentation</a:t>
            </a:r>
            <a:endParaRPr lang="en-US" sz="3100" b="1" dirty="0"/>
          </a:p>
        </p:txBody>
      </p:sp>
      <p:sp>
        <p:nvSpPr>
          <p:cNvPr id="3" name="Text 1"/>
          <p:cNvSpPr/>
          <p:nvPr/>
        </p:nvSpPr>
        <p:spPr>
          <a:xfrm>
            <a:off x="793790" y="2036683"/>
            <a:ext cx="3111937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Brides &amp; Bridesmaids (Primary)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627948"/>
            <a:ext cx="311193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Demographics: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Women aged 20–40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793790" y="2977277"/>
            <a:ext cx="3111937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Needs: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Reliable bridal packages, pre-wedding trials, premium looks, trust, and punctual delivery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793790" y="3834765"/>
            <a:ext cx="3111937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Purchase drivers: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Wedding urgency, peer referrals, visible portfolio, bundled packages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793790" y="4692253"/>
            <a:ext cx="3111937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Value: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High transaction (₹8,000–15,000), strong referral potential, seasonal peaks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4104084" y="2036683"/>
            <a:ext cx="3111937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Professional Women &amp; Students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4104084" y="2627948"/>
            <a:ext cx="311193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Demographics: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Women aged 18–35</a:t>
            </a:r>
            <a:endParaRPr lang="en-US" sz="1250" dirty="0"/>
          </a:p>
        </p:txBody>
      </p:sp>
      <p:sp>
        <p:nvSpPr>
          <p:cNvPr id="10" name="Text 8"/>
          <p:cNvSpPr/>
          <p:nvPr/>
        </p:nvSpPr>
        <p:spPr>
          <a:xfrm>
            <a:off x="4104084" y="2977277"/>
            <a:ext cx="3111937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Needs: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Regular grooming, event styling, affordable premium services, convenient appointments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4104084" y="3834765"/>
            <a:ext cx="3111937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Purchase drivers: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Social media presence, promotions, loyalty programmes, flexible scheduling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4104084" y="4692253"/>
            <a:ext cx="3111937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Value: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Moderate-ticket repeat customers with high cross-sell potential</a:t>
            </a:r>
            <a:endParaRPr lang="en-US" sz="1250" dirty="0"/>
          </a:p>
        </p:txBody>
      </p:sp>
      <p:sp>
        <p:nvSpPr>
          <p:cNvPr id="13" name="Text 11"/>
          <p:cNvSpPr/>
          <p:nvPr/>
        </p:nvSpPr>
        <p:spPr>
          <a:xfrm>
            <a:off x="7414379" y="2036683"/>
            <a:ext cx="252376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Male Grooming Segment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414379" y="2379940"/>
            <a:ext cx="311193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Demographics: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Men aged 18–45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7414379" y="2729270"/>
            <a:ext cx="3111937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Needs: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Quick haircuts, beard grooming, male facials, waxing services</a:t>
            </a:r>
            <a:endParaRPr lang="en-US" sz="1250" dirty="0"/>
          </a:p>
        </p:txBody>
      </p:sp>
      <p:sp>
        <p:nvSpPr>
          <p:cNvPr id="16" name="Text 14"/>
          <p:cNvSpPr/>
          <p:nvPr/>
        </p:nvSpPr>
        <p:spPr>
          <a:xfrm>
            <a:off x="7414379" y="3332678"/>
            <a:ext cx="3111937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Purchase drivers: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Convenience, speed, male-centric packages, online booking, male staff</a:t>
            </a:r>
            <a:endParaRPr lang="en-US" sz="1250" dirty="0"/>
          </a:p>
        </p:txBody>
      </p:sp>
      <p:sp>
        <p:nvSpPr>
          <p:cNvPr id="17" name="Text 15"/>
          <p:cNvSpPr/>
          <p:nvPr/>
        </p:nvSpPr>
        <p:spPr>
          <a:xfrm>
            <a:off x="7414379" y="4190167"/>
            <a:ext cx="3111937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Value: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Frequent visits, lower per-visit spend but high frequency stabilizes weekday footfall</a:t>
            </a:r>
            <a:endParaRPr lang="en-US" sz="1250" dirty="0"/>
          </a:p>
        </p:txBody>
      </p:sp>
      <p:sp>
        <p:nvSpPr>
          <p:cNvPr id="18" name="Text 16"/>
          <p:cNvSpPr/>
          <p:nvPr/>
        </p:nvSpPr>
        <p:spPr>
          <a:xfrm>
            <a:off x="10724674" y="2036683"/>
            <a:ext cx="247340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Event &amp; Party Customers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10724674" y="2379940"/>
            <a:ext cx="311193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Demographics: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Couples and families</a:t>
            </a:r>
            <a:endParaRPr lang="en-US" sz="1250" dirty="0"/>
          </a:p>
        </p:txBody>
      </p:sp>
      <p:sp>
        <p:nvSpPr>
          <p:cNvPr id="20" name="Text 18"/>
          <p:cNvSpPr/>
          <p:nvPr/>
        </p:nvSpPr>
        <p:spPr>
          <a:xfrm>
            <a:off x="10724674" y="2729270"/>
            <a:ext cx="3111937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Needs: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Makeup, party hairstyling, quick styling—often walk-in or short-notice</a:t>
            </a:r>
            <a:endParaRPr lang="en-US" sz="1250" dirty="0"/>
          </a:p>
        </p:txBody>
      </p:sp>
      <p:sp>
        <p:nvSpPr>
          <p:cNvPr id="21" name="Text 19"/>
          <p:cNvSpPr/>
          <p:nvPr/>
        </p:nvSpPr>
        <p:spPr>
          <a:xfrm>
            <a:off x="10724674" y="3332678"/>
            <a:ext cx="3111937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Purchase drivers: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Proximity, flexible hours, bundle discounts</a:t>
            </a:r>
            <a:endParaRPr lang="en-US" sz="1250" dirty="0"/>
          </a:p>
        </p:txBody>
      </p:sp>
      <p:sp>
        <p:nvSpPr>
          <p:cNvPr id="22" name="Text 20"/>
          <p:cNvSpPr/>
          <p:nvPr/>
        </p:nvSpPr>
        <p:spPr>
          <a:xfrm>
            <a:off x="10724674" y="3936087"/>
            <a:ext cx="3111937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Value: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Spontaneous high-margin opportunities</a:t>
            </a:r>
            <a:endParaRPr lang="en-US" sz="1250" dirty="0"/>
          </a:p>
        </p:txBody>
      </p:sp>
      <p:sp>
        <p:nvSpPr>
          <p:cNvPr id="23" name="Text 21"/>
          <p:cNvSpPr/>
          <p:nvPr/>
        </p:nvSpPr>
        <p:spPr>
          <a:xfrm>
            <a:off x="793790" y="5438537"/>
            <a:ext cx="415337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Geographic &amp; Economic Targeting</a:t>
            </a:r>
            <a:endParaRPr lang="en-US" sz="1850" dirty="0"/>
          </a:p>
        </p:txBody>
      </p:sp>
      <p:sp>
        <p:nvSpPr>
          <p:cNvPr id="24" name="Text 22"/>
          <p:cNvSpPr/>
          <p:nvPr/>
        </p:nvSpPr>
        <p:spPr>
          <a:xfrm>
            <a:off x="793790" y="6117193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Core geography: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Bahjoi with feeder towns including Chandausi, Budaun, and Bareilly</a:t>
            </a:r>
            <a:endParaRPr lang="en-US" sz="1250" dirty="0"/>
          </a:p>
        </p:txBody>
      </p:sp>
      <p:sp>
        <p:nvSpPr>
          <p:cNvPr id="25" name="Text 23"/>
          <p:cNvSpPr/>
          <p:nvPr/>
        </p:nvSpPr>
        <p:spPr>
          <a:xfrm>
            <a:off x="793790" y="6514148"/>
            <a:ext cx="632781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Price sensitivity: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Moderate—customers willing to pay premiums for guaranteed outcomes, hygiene, and professional service quality</a:t>
            </a:r>
            <a:endParaRPr lang="en-US" sz="1250" dirty="0"/>
          </a:p>
        </p:txBody>
      </p:sp>
      <p:sp>
        <p:nvSpPr>
          <p:cNvPr id="26" name="Text 24"/>
          <p:cNvSpPr/>
          <p:nvPr/>
        </p:nvSpPr>
        <p:spPr>
          <a:xfrm>
            <a:off x="7754541" y="6152912"/>
            <a:ext cx="6089690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"Our diversified customer base ensures consistent revenue throughout the year, with bridal seasons providing high-value peaks and regular grooming services maintaining steady cash flow."</a:t>
            </a:r>
            <a:endParaRPr lang="en-US" sz="1250" dirty="0"/>
          </a:p>
        </p:txBody>
      </p:sp>
      <p:sp>
        <p:nvSpPr>
          <p:cNvPr id="27" name="Shape 25"/>
          <p:cNvSpPr/>
          <p:nvPr/>
        </p:nvSpPr>
        <p:spPr>
          <a:xfrm>
            <a:off x="7516416" y="6152912"/>
            <a:ext cx="22860" cy="762238"/>
          </a:xfrm>
          <a:prstGeom prst="rect">
            <a:avLst/>
          </a:prstGeom>
          <a:solidFill>
            <a:srgbClr val="97B8FF"/>
          </a:solidFill>
          <a:ln/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2075" y="323731"/>
            <a:ext cx="3180159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Competitive Landscape Analysis</a:t>
            </a:r>
            <a:endParaRPr lang="en-US" sz="2000" b="1" dirty="0"/>
          </a:p>
        </p:txBody>
      </p:sp>
      <p:sp>
        <p:nvSpPr>
          <p:cNvPr id="3" name="Text 1"/>
          <p:cNvSpPr/>
          <p:nvPr/>
        </p:nvSpPr>
        <p:spPr>
          <a:xfrm>
            <a:off x="412075" y="593408"/>
            <a:ext cx="1804749" cy="143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Competitors in Our Market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412075" y="851654"/>
            <a:ext cx="4551045" cy="777240"/>
          </a:xfrm>
          <a:prstGeom prst="roundRect">
            <a:avLst>
              <a:gd name="adj" fmla="val 147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3"/>
          <p:cNvSpPr/>
          <p:nvPr/>
        </p:nvSpPr>
        <p:spPr>
          <a:xfrm>
            <a:off x="488513" y="928092"/>
            <a:ext cx="1069538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Dulhan Beauty Parlour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488513" y="1093589"/>
            <a:ext cx="439816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1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Positioning:</a:t>
            </a:r>
            <a:r>
              <a:rPr lang="en-US" sz="11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Traditional, budget-focused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488513" y="1261824"/>
            <a:ext cx="439816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Strengths:</a:t>
            </a: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Low pricing, established local presence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88513" y="1430060"/>
            <a:ext cx="439816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Weaknesses:</a:t>
            </a: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Limited services, outdated techniques, basic facilities</a:t>
            </a:r>
            <a:endParaRPr lang="en-US" sz="1050" dirty="0"/>
          </a:p>
        </p:txBody>
      </p:sp>
      <p:sp>
        <p:nvSpPr>
          <p:cNvPr id="9" name="Shape 7"/>
          <p:cNvSpPr/>
          <p:nvPr/>
        </p:nvSpPr>
        <p:spPr>
          <a:xfrm>
            <a:off x="5039558" y="851654"/>
            <a:ext cx="4551164" cy="777240"/>
          </a:xfrm>
          <a:prstGeom prst="roundRect">
            <a:avLst>
              <a:gd name="adj" fmla="val 147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0" name="Text 8"/>
          <p:cNvSpPr/>
          <p:nvPr/>
        </p:nvSpPr>
        <p:spPr>
          <a:xfrm>
            <a:off x="5115997" y="928092"/>
            <a:ext cx="956667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XYZ Salon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5115997" y="1093589"/>
            <a:ext cx="4398288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Positioning:</a:t>
            </a: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Mid-market generalist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5115997" y="1261824"/>
            <a:ext cx="4398288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Strengths:</a:t>
            </a: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Decent footfall, moderate pricing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5115997" y="1430060"/>
            <a:ext cx="4398288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Weaknesses:</a:t>
            </a: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Basic service range, average quality, no specialization</a:t>
            </a:r>
            <a:endParaRPr lang="en-US" sz="1050" dirty="0"/>
          </a:p>
        </p:txBody>
      </p:sp>
      <p:sp>
        <p:nvSpPr>
          <p:cNvPr id="14" name="Shape 12"/>
          <p:cNvSpPr/>
          <p:nvPr/>
        </p:nvSpPr>
        <p:spPr>
          <a:xfrm>
            <a:off x="9667160" y="851654"/>
            <a:ext cx="4963239" cy="777240"/>
          </a:xfrm>
          <a:prstGeom prst="roundRect">
            <a:avLst>
              <a:gd name="adj" fmla="val 1477"/>
            </a:avLst>
          </a:prstGeom>
          <a:solidFill>
            <a:srgbClr val="26262B"/>
          </a:solidFill>
          <a:ln/>
        </p:spPr>
      </p:sp>
      <p:sp>
        <p:nvSpPr>
          <p:cNvPr id="15" name="Text 13"/>
          <p:cNvSpPr/>
          <p:nvPr/>
        </p:nvSpPr>
        <p:spPr>
          <a:xfrm>
            <a:off x="9743599" y="928092"/>
            <a:ext cx="956667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Glamour Studio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9743599" y="1093589"/>
            <a:ext cx="4398288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Positioning:</a:t>
            </a: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Affordable contemporary</a:t>
            </a:r>
            <a:endParaRPr lang="en-US" sz="1050" dirty="0"/>
          </a:p>
        </p:txBody>
      </p:sp>
      <p:sp>
        <p:nvSpPr>
          <p:cNvPr id="17" name="Text 15"/>
          <p:cNvSpPr/>
          <p:nvPr/>
        </p:nvSpPr>
        <p:spPr>
          <a:xfrm>
            <a:off x="9743599" y="1261824"/>
            <a:ext cx="4398288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Strengths:</a:t>
            </a: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Competitive pricing, modern décor</a:t>
            </a:r>
            <a:endParaRPr lang="en-US" sz="1050" dirty="0"/>
          </a:p>
        </p:txBody>
      </p:sp>
      <p:sp>
        <p:nvSpPr>
          <p:cNvPr id="18" name="Text 16"/>
          <p:cNvSpPr/>
          <p:nvPr/>
        </p:nvSpPr>
        <p:spPr>
          <a:xfrm>
            <a:off x="9743599" y="1430060"/>
            <a:ext cx="4398288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Weaknesses:</a:t>
            </a: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Lacks premium offerings, no advanced services, limited staff training</a:t>
            </a:r>
            <a:endParaRPr lang="en-US" sz="1000" dirty="0"/>
          </a:p>
        </p:txBody>
      </p:sp>
      <p:sp>
        <p:nvSpPr>
          <p:cNvPr id="19" name="Text 17"/>
          <p:cNvSpPr/>
          <p:nvPr/>
        </p:nvSpPr>
        <p:spPr>
          <a:xfrm>
            <a:off x="412075" y="1743670"/>
            <a:ext cx="1951315" cy="143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Evanki's Competitive Advantages</a:t>
            </a:r>
            <a:endParaRPr lang="en-US" sz="1400" dirty="0"/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0769" y="2090261"/>
            <a:ext cx="114776" cy="114776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660678" y="2087999"/>
            <a:ext cx="1102757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Widest Service Variety</a:t>
            </a:r>
            <a:endParaRPr lang="en-US" sz="1200" dirty="0"/>
          </a:p>
        </p:txBody>
      </p:sp>
      <p:sp>
        <p:nvSpPr>
          <p:cNvPr id="22" name="Text 19"/>
          <p:cNvSpPr/>
          <p:nvPr/>
        </p:nvSpPr>
        <p:spPr>
          <a:xfrm>
            <a:off x="660678" y="2284095"/>
            <a:ext cx="7960400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Comprehensive menu including rare advanced treatments unavailable at competing salons</a:t>
            </a:r>
            <a:endParaRPr lang="en-US" sz="1050" dirty="0"/>
          </a:p>
        </p:txBody>
      </p:sp>
      <p:pic>
        <p:nvPicPr>
          <p:cNvPr id="23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0769" y="2561749"/>
            <a:ext cx="114776" cy="114776"/>
          </a:xfrm>
          <a:prstGeom prst="rect">
            <a:avLst/>
          </a:prstGeom>
        </p:spPr>
      </p:pic>
      <p:sp>
        <p:nvSpPr>
          <p:cNvPr id="24" name="Text 20"/>
          <p:cNvSpPr/>
          <p:nvPr/>
        </p:nvSpPr>
        <p:spPr>
          <a:xfrm>
            <a:off x="660678" y="2559487"/>
            <a:ext cx="1317427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Certified Professional Staff</a:t>
            </a:r>
            <a:endParaRPr lang="en-US" sz="1200" dirty="0"/>
          </a:p>
        </p:txBody>
      </p:sp>
      <p:sp>
        <p:nvSpPr>
          <p:cNvPr id="25" name="Text 21"/>
          <p:cNvSpPr/>
          <p:nvPr/>
        </p:nvSpPr>
        <p:spPr>
          <a:xfrm>
            <a:off x="660678" y="2755583"/>
            <a:ext cx="7960400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All team members hold recognized certifications with ongoing skill development</a:t>
            </a:r>
            <a:endParaRPr lang="en-US" sz="1050" dirty="0"/>
          </a:p>
        </p:txBody>
      </p:sp>
      <p:pic>
        <p:nvPicPr>
          <p:cNvPr id="2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0769" y="3033236"/>
            <a:ext cx="114776" cy="114776"/>
          </a:xfrm>
          <a:prstGeom prst="rect">
            <a:avLst/>
          </a:prstGeom>
        </p:spPr>
      </p:pic>
      <p:sp>
        <p:nvSpPr>
          <p:cNvPr id="27" name="Text 22"/>
          <p:cNvSpPr/>
          <p:nvPr/>
        </p:nvSpPr>
        <p:spPr>
          <a:xfrm>
            <a:off x="660678" y="3030974"/>
            <a:ext cx="1540073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Modern Technology Integration</a:t>
            </a:r>
            <a:endParaRPr lang="en-US" sz="1200" dirty="0"/>
          </a:p>
        </p:txBody>
      </p:sp>
      <p:sp>
        <p:nvSpPr>
          <p:cNvPr id="28" name="Text 23"/>
          <p:cNvSpPr/>
          <p:nvPr/>
        </p:nvSpPr>
        <p:spPr>
          <a:xfrm>
            <a:off x="660678" y="3227070"/>
            <a:ext cx="7960400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Latest equipment and techniques delivering superior results</a:t>
            </a:r>
            <a:endParaRPr lang="en-US" sz="1050" dirty="0"/>
          </a:p>
        </p:txBody>
      </p:sp>
      <p:pic>
        <p:nvPicPr>
          <p:cNvPr id="29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0769" y="3504724"/>
            <a:ext cx="114776" cy="114776"/>
          </a:xfrm>
          <a:prstGeom prst="rect">
            <a:avLst/>
          </a:prstGeom>
        </p:spPr>
      </p:pic>
      <p:sp>
        <p:nvSpPr>
          <p:cNvPr id="30" name="Text 24"/>
          <p:cNvSpPr/>
          <p:nvPr/>
        </p:nvSpPr>
        <p:spPr>
          <a:xfrm>
            <a:off x="660678" y="3502462"/>
            <a:ext cx="1357551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Superior Customer Reviews</a:t>
            </a:r>
            <a:endParaRPr lang="en-US" sz="1200" dirty="0"/>
          </a:p>
        </p:txBody>
      </p:sp>
      <p:sp>
        <p:nvSpPr>
          <p:cNvPr id="31" name="Text 25"/>
          <p:cNvSpPr/>
          <p:nvPr/>
        </p:nvSpPr>
        <p:spPr>
          <a:xfrm>
            <a:off x="660678" y="3698557"/>
            <a:ext cx="7960400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Consistently higher ratings and testimonials across digital platforms</a:t>
            </a:r>
            <a:endParaRPr lang="en-US" sz="1050" dirty="0"/>
          </a:p>
        </p:txBody>
      </p:sp>
      <p:pic>
        <p:nvPicPr>
          <p:cNvPr id="32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0769" y="3976211"/>
            <a:ext cx="114776" cy="114776"/>
          </a:xfrm>
          <a:prstGeom prst="rect">
            <a:avLst/>
          </a:prstGeom>
        </p:spPr>
      </p:pic>
      <p:sp>
        <p:nvSpPr>
          <p:cNvPr id="33" name="Text 26"/>
          <p:cNvSpPr/>
          <p:nvPr/>
        </p:nvSpPr>
        <p:spPr>
          <a:xfrm>
            <a:off x="660678" y="3973949"/>
            <a:ext cx="1415177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Premium Hygienic Standards</a:t>
            </a:r>
            <a:endParaRPr lang="en-US" sz="1200" dirty="0"/>
          </a:p>
        </p:txBody>
      </p:sp>
      <p:sp>
        <p:nvSpPr>
          <p:cNvPr id="34" name="Text 27"/>
          <p:cNvSpPr/>
          <p:nvPr/>
        </p:nvSpPr>
        <p:spPr>
          <a:xfrm>
            <a:off x="660678" y="4170045"/>
            <a:ext cx="7960400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Hospital-grade sanitization protocols ensuring customer safety and comfort</a:t>
            </a:r>
            <a:endParaRPr lang="en-US" sz="1050" dirty="0"/>
          </a:p>
        </p:txBody>
      </p:sp>
      <p:pic>
        <p:nvPicPr>
          <p:cNvPr id="35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5388" y="2087999"/>
            <a:ext cx="3516749" cy="3516749"/>
          </a:xfrm>
          <a:prstGeom prst="rect">
            <a:avLst/>
          </a:prstGeom>
        </p:spPr>
      </p:pic>
      <p:sp>
        <p:nvSpPr>
          <p:cNvPr id="36" name="Text 28"/>
          <p:cNvSpPr/>
          <p:nvPr/>
        </p:nvSpPr>
        <p:spPr>
          <a:xfrm>
            <a:off x="8815388" y="5690830"/>
            <a:ext cx="1283613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Comparative Performance</a:t>
            </a:r>
            <a:endParaRPr lang="en-US" sz="1200" dirty="0"/>
          </a:p>
        </p:txBody>
      </p:sp>
      <p:sp>
        <p:nvSpPr>
          <p:cNvPr id="37" name="Text 29"/>
          <p:cNvSpPr/>
          <p:nvPr/>
        </p:nvSpPr>
        <p:spPr>
          <a:xfrm>
            <a:off x="8815388" y="5886926"/>
            <a:ext cx="5410438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1000" dirty="0">
                <a:solidFill>
                  <a:srgbClr val="000000"/>
                </a:solidFill>
                <a:highlight>
                  <a:srgbClr val="97B8FF"/>
                </a:highlight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Evanki leads in 4 out of 5 key categories</a:t>
            </a: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compared to competitors, positioning us as the </a:t>
            </a:r>
          </a:p>
          <a:p>
            <a:pPr marL="0" indent="0" algn="l">
              <a:lnSpc>
                <a:spcPts val="9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premium yet profitable choice in the market.</a:t>
            </a:r>
            <a:endParaRPr lang="en-US" sz="1000" dirty="0"/>
          </a:p>
        </p:txBody>
      </p:sp>
      <p:sp>
        <p:nvSpPr>
          <p:cNvPr id="38" name="Text 30"/>
          <p:cNvSpPr/>
          <p:nvPr/>
        </p:nvSpPr>
        <p:spPr>
          <a:xfrm>
            <a:off x="412075" y="6192917"/>
            <a:ext cx="1148001" cy="143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SWOT Analysis</a:t>
            </a:r>
            <a:endParaRPr lang="en-US" sz="1400" dirty="0"/>
          </a:p>
        </p:txBody>
      </p:sp>
      <p:sp>
        <p:nvSpPr>
          <p:cNvPr id="39" name="Shape 31"/>
          <p:cNvSpPr/>
          <p:nvPr/>
        </p:nvSpPr>
        <p:spPr>
          <a:xfrm>
            <a:off x="412075" y="6451163"/>
            <a:ext cx="6864906" cy="1132761"/>
          </a:xfrm>
          <a:prstGeom prst="roundRect">
            <a:avLst>
              <a:gd name="adj" fmla="val 1013"/>
            </a:avLst>
          </a:prstGeom>
          <a:solidFill>
            <a:srgbClr val="07070C"/>
          </a:solidFill>
          <a:ln w="7620">
            <a:solidFill>
              <a:srgbClr val="3F3F44"/>
            </a:solidFill>
            <a:prstDash val="solid"/>
          </a:ln>
        </p:spPr>
      </p:sp>
      <p:sp>
        <p:nvSpPr>
          <p:cNvPr id="40" name="Shape 32"/>
          <p:cNvSpPr/>
          <p:nvPr/>
        </p:nvSpPr>
        <p:spPr>
          <a:xfrm>
            <a:off x="419695" y="6458783"/>
            <a:ext cx="6849666" cy="229552"/>
          </a:xfrm>
          <a:prstGeom prst="roundRect">
            <a:avLst>
              <a:gd name="adj" fmla="val 1018"/>
            </a:avLst>
          </a:prstGeom>
          <a:solidFill>
            <a:srgbClr val="26262B"/>
          </a:solidFill>
          <a:ln/>
        </p:spPr>
      </p:sp>
      <p:sp>
        <p:nvSpPr>
          <p:cNvPr id="41" name="Text 33"/>
          <p:cNvSpPr/>
          <p:nvPr/>
        </p:nvSpPr>
        <p:spPr>
          <a:xfrm>
            <a:off x="3787140" y="6501765"/>
            <a:ext cx="114776" cy="143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900" dirty="0"/>
          </a:p>
        </p:txBody>
      </p:sp>
      <p:sp>
        <p:nvSpPr>
          <p:cNvPr id="42" name="Text 34"/>
          <p:cNvSpPr/>
          <p:nvPr/>
        </p:nvSpPr>
        <p:spPr>
          <a:xfrm>
            <a:off x="496133" y="6764774"/>
            <a:ext cx="956667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Strengths</a:t>
            </a:r>
            <a:endParaRPr lang="en-US" sz="1200" dirty="0"/>
          </a:p>
        </p:txBody>
      </p:sp>
      <p:sp>
        <p:nvSpPr>
          <p:cNvPr id="43" name="Text 35"/>
          <p:cNvSpPr/>
          <p:nvPr/>
        </p:nvSpPr>
        <p:spPr>
          <a:xfrm>
            <a:off x="496133" y="6930271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Premium service portfolio</a:t>
            </a:r>
            <a:endParaRPr lang="en-US" sz="900" dirty="0"/>
          </a:p>
        </p:txBody>
      </p:sp>
      <p:sp>
        <p:nvSpPr>
          <p:cNvPr id="44" name="Text 36"/>
          <p:cNvSpPr/>
          <p:nvPr/>
        </p:nvSpPr>
        <p:spPr>
          <a:xfrm>
            <a:off x="496133" y="7079337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Certified, trained staff</a:t>
            </a:r>
            <a:endParaRPr lang="en-US" sz="900" dirty="0"/>
          </a:p>
        </p:txBody>
      </p:sp>
      <p:sp>
        <p:nvSpPr>
          <p:cNvPr id="45" name="Text 37"/>
          <p:cNvSpPr/>
          <p:nvPr/>
        </p:nvSpPr>
        <p:spPr>
          <a:xfrm>
            <a:off x="496133" y="7228403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Modern infrastructure</a:t>
            </a:r>
            <a:endParaRPr lang="en-US" sz="900" dirty="0"/>
          </a:p>
        </p:txBody>
      </p:sp>
      <p:sp>
        <p:nvSpPr>
          <p:cNvPr id="46" name="Text 38"/>
          <p:cNvSpPr/>
          <p:nvPr/>
        </p:nvSpPr>
        <p:spPr>
          <a:xfrm>
            <a:off x="496133" y="7377470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Strong customer loyalty (60% repeat rate)</a:t>
            </a:r>
            <a:endParaRPr lang="en-US" sz="1000" dirty="0"/>
          </a:p>
        </p:txBody>
      </p:sp>
      <p:sp>
        <p:nvSpPr>
          <p:cNvPr id="47" name="Shape 39"/>
          <p:cNvSpPr/>
          <p:nvPr/>
        </p:nvSpPr>
        <p:spPr>
          <a:xfrm>
            <a:off x="7353419" y="6451163"/>
            <a:ext cx="6864906" cy="1132761"/>
          </a:xfrm>
          <a:prstGeom prst="roundRect">
            <a:avLst>
              <a:gd name="adj" fmla="val 1013"/>
            </a:avLst>
          </a:prstGeom>
          <a:solidFill>
            <a:srgbClr val="07070C"/>
          </a:solidFill>
          <a:ln w="7620">
            <a:solidFill>
              <a:srgbClr val="3F3F44"/>
            </a:solidFill>
            <a:prstDash val="solid"/>
          </a:ln>
        </p:spPr>
      </p:sp>
      <p:sp>
        <p:nvSpPr>
          <p:cNvPr id="48" name="Shape 40"/>
          <p:cNvSpPr/>
          <p:nvPr/>
        </p:nvSpPr>
        <p:spPr>
          <a:xfrm>
            <a:off x="7361039" y="6458783"/>
            <a:ext cx="6849666" cy="229552"/>
          </a:xfrm>
          <a:prstGeom prst="roundRect">
            <a:avLst>
              <a:gd name="adj" fmla="val 1018"/>
            </a:avLst>
          </a:prstGeom>
          <a:solidFill>
            <a:srgbClr val="26262B"/>
          </a:solidFill>
          <a:ln/>
        </p:spPr>
      </p:sp>
      <p:sp>
        <p:nvSpPr>
          <p:cNvPr id="49" name="Text 41"/>
          <p:cNvSpPr/>
          <p:nvPr/>
        </p:nvSpPr>
        <p:spPr>
          <a:xfrm>
            <a:off x="10728484" y="6501765"/>
            <a:ext cx="114776" cy="143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900" dirty="0"/>
          </a:p>
        </p:txBody>
      </p:sp>
      <p:sp>
        <p:nvSpPr>
          <p:cNvPr id="50" name="Text 42"/>
          <p:cNvSpPr/>
          <p:nvPr/>
        </p:nvSpPr>
        <p:spPr>
          <a:xfrm>
            <a:off x="7437477" y="6764774"/>
            <a:ext cx="956667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Weaknesses</a:t>
            </a:r>
            <a:endParaRPr lang="en-US" sz="1200" dirty="0"/>
          </a:p>
        </p:txBody>
      </p:sp>
      <p:sp>
        <p:nvSpPr>
          <p:cNvPr id="51" name="Text 43"/>
          <p:cNvSpPr/>
          <p:nvPr/>
        </p:nvSpPr>
        <p:spPr>
          <a:xfrm>
            <a:off x="7437477" y="6930271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Slightly higher pricing vs. budget competitors</a:t>
            </a:r>
            <a:endParaRPr lang="en-US" sz="900" dirty="0"/>
          </a:p>
        </p:txBody>
      </p:sp>
      <p:sp>
        <p:nvSpPr>
          <p:cNvPr id="52" name="Text 44"/>
          <p:cNvSpPr/>
          <p:nvPr/>
        </p:nvSpPr>
        <p:spPr>
          <a:xfrm>
            <a:off x="7437477" y="7079337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Limited brand awareness in new territories</a:t>
            </a:r>
            <a:endParaRPr lang="en-US" sz="900" dirty="0"/>
          </a:p>
        </p:txBody>
      </p:sp>
      <p:sp>
        <p:nvSpPr>
          <p:cNvPr id="53" name="Text 45"/>
          <p:cNvSpPr/>
          <p:nvPr/>
        </p:nvSpPr>
        <p:spPr>
          <a:xfrm>
            <a:off x="7437477" y="7228403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Single location limits market reach</a:t>
            </a:r>
            <a:endParaRPr lang="en-US" sz="900" dirty="0"/>
          </a:p>
        </p:txBody>
      </p:sp>
      <p:sp>
        <p:nvSpPr>
          <p:cNvPr id="54" name="Shape 46"/>
          <p:cNvSpPr/>
          <p:nvPr/>
        </p:nvSpPr>
        <p:spPr>
          <a:xfrm>
            <a:off x="412075" y="7660362"/>
            <a:ext cx="6864906" cy="1132761"/>
          </a:xfrm>
          <a:prstGeom prst="roundRect">
            <a:avLst>
              <a:gd name="adj" fmla="val 1013"/>
            </a:avLst>
          </a:prstGeom>
          <a:solidFill>
            <a:srgbClr val="07070C"/>
          </a:solidFill>
          <a:ln w="7620">
            <a:solidFill>
              <a:srgbClr val="3F3F44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5" name="Shape 47"/>
          <p:cNvSpPr/>
          <p:nvPr/>
        </p:nvSpPr>
        <p:spPr>
          <a:xfrm>
            <a:off x="419695" y="7667982"/>
            <a:ext cx="6849666" cy="229552"/>
          </a:xfrm>
          <a:prstGeom prst="roundRect">
            <a:avLst>
              <a:gd name="adj" fmla="val 1018"/>
            </a:avLst>
          </a:prstGeom>
          <a:solidFill>
            <a:srgbClr val="26262B"/>
          </a:solidFill>
          <a:ln/>
        </p:spPr>
      </p:sp>
      <p:sp>
        <p:nvSpPr>
          <p:cNvPr id="56" name="Text 48"/>
          <p:cNvSpPr/>
          <p:nvPr/>
        </p:nvSpPr>
        <p:spPr>
          <a:xfrm>
            <a:off x="3787140" y="7710964"/>
            <a:ext cx="114776" cy="143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900" dirty="0"/>
          </a:p>
        </p:txBody>
      </p:sp>
      <p:sp>
        <p:nvSpPr>
          <p:cNvPr id="57" name="Text 49"/>
          <p:cNvSpPr/>
          <p:nvPr/>
        </p:nvSpPr>
        <p:spPr>
          <a:xfrm>
            <a:off x="496133" y="7973973"/>
            <a:ext cx="956667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Opportunities</a:t>
            </a:r>
            <a:endParaRPr lang="en-US" sz="1200" dirty="0"/>
          </a:p>
        </p:txBody>
      </p:sp>
      <p:sp>
        <p:nvSpPr>
          <p:cNvPr id="58" name="Text 50"/>
          <p:cNvSpPr/>
          <p:nvPr/>
        </p:nvSpPr>
        <p:spPr>
          <a:xfrm>
            <a:off x="496133" y="8139470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Untapped rural and semi-urban markets</a:t>
            </a:r>
            <a:endParaRPr lang="en-US" sz="900" dirty="0"/>
          </a:p>
        </p:txBody>
      </p:sp>
      <p:sp>
        <p:nvSpPr>
          <p:cNvPr id="59" name="Text 51"/>
          <p:cNvSpPr/>
          <p:nvPr/>
        </p:nvSpPr>
        <p:spPr>
          <a:xfrm>
            <a:off x="496133" y="8288536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Beauty training institute potential</a:t>
            </a:r>
            <a:endParaRPr lang="en-US" sz="900" dirty="0"/>
          </a:p>
        </p:txBody>
      </p:sp>
      <p:sp>
        <p:nvSpPr>
          <p:cNvPr id="60" name="Text 52"/>
          <p:cNvSpPr/>
          <p:nvPr/>
        </p:nvSpPr>
        <p:spPr>
          <a:xfrm>
            <a:off x="496133" y="8437602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Franchise expansion model</a:t>
            </a:r>
            <a:endParaRPr lang="en-US" sz="900" dirty="0"/>
          </a:p>
        </p:txBody>
      </p:sp>
      <p:sp>
        <p:nvSpPr>
          <p:cNvPr id="61" name="Text 53"/>
          <p:cNvSpPr/>
          <p:nvPr/>
        </p:nvSpPr>
        <p:spPr>
          <a:xfrm>
            <a:off x="496133" y="8586668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Growing male grooming segment</a:t>
            </a:r>
            <a:endParaRPr lang="en-US" sz="600" dirty="0"/>
          </a:p>
        </p:txBody>
      </p:sp>
      <p:sp>
        <p:nvSpPr>
          <p:cNvPr id="62" name="Shape 54"/>
          <p:cNvSpPr/>
          <p:nvPr/>
        </p:nvSpPr>
        <p:spPr>
          <a:xfrm>
            <a:off x="7353419" y="7660362"/>
            <a:ext cx="6864906" cy="1132761"/>
          </a:xfrm>
          <a:prstGeom prst="roundRect">
            <a:avLst>
              <a:gd name="adj" fmla="val 1013"/>
            </a:avLst>
          </a:prstGeom>
          <a:solidFill>
            <a:srgbClr val="07070C"/>
          </a:solidFill>
          <a:ln w="7620">
            <a:solidFill>
              <a:srgbClr val="3F3F44"/>
            </a:solidFill>
            <a:prstDash val="solid"/>
          </a:ln>
        </p:spPr>
      </p:sp>
      <p:sp>
        <p:nvSpPr>
          <p:cNvPr id="63" name="Shape 55"/>
          <p:cNvSpPr/>
          <p:nvPr/>
        </p:nvSpPr>
        <p:spPr>
          <a:xfrm>
            <a:off x="7361039" y="7667982"/>
            <a:ext cx="6849666" cy="229552"/>
          </a:xfrm>
          <a:prstGeom prst="roundRect">
            <a:avLst>
              <a:gd name="adj" fmla="val 1018"/>
            </a:avLst>
          </a:prstGeom>
          <a:solidFill>
            <a:srgbClr val="26262B"/>
          </a:solidFill>
          <a:ln/>
        </p:spPr>
      </p:sp>
      <p:sp>
        <p:nvSpPr>
          <p:cNvPr id="64" name="Text 56"/>
          <p:cNvSpPr/>
          <p:nvPr/>
        </p:nvSpPr>
        <p:spPr>
          <a:xfrm>
            <a:off x="10728484" y="7710964"/>
            <a:ext cx="114776" cy="143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900" dirty="0"/>
          </a:p>
        </p:txBody>
      </p:sp>
      <p:sp>
        <p:nvSpPr>
          <p:cNvPr id="65" name="Text 57"/>
          <p:cNvSpPr/>
          <p:nvPr/>
        </p:nvSpPr>
        <p:spPr>
          <a:xfrm>
            <a:off x="7437477" y="7973973"/>
            <a:ext cx="956667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Threats</a:t>
            </a:r>
            <a:endParaRPr lang="en-US" sz="1200" dirty="0"/>
          </a:p>
        </p:txBody>
      </p:sp>
      <p:sp>
        <p:nvSpPr>
          <p:cNvPr id="66" name="Text 58"/>
          <p:cNvSpPr/>
          <p:nvPr/>
        </p:nvSpPr>
        <p:spPr>
          <a:xfrm>
            <a:off x="7437477" y="8139470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National salon chains expanding to tier-2 cities</a:t>
            </a:r>
            <a:endParaRPr lang="en-US" sz="900" dirty="0"/>
          </a:p>
        </p:txBody>
      </p:sp>
      <p:sp>
        <p:nvSpPr>
          <p:cNvPr id="67" name="Text 59"/>
          <p:cNvSpPr/>
          <p:nvPr/>
        </p:nvSpPr>
        <p:spPr>
          <a:xfrm>
            <a:off x="7437477" y="8288536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Economic slowdowns affecting discretionary spending</a:t>
            </a:r>
            <a:endParaRPr lang="en-US" sz="900" dirty="0"/>
          </a:p>
        </p:txBody>
      </p:sp>
      <p:sp>
        <p:nvSpPr>
          <p:cNvPr id="68" name="Text 60"/>
          <p:cNvSpPr/>
          <p:nvPr/>
        </p:nvSpPr>
        <p:spPr>
          <a:xfrm>
            <a:off x="7437477" y="8437602"/>
            <a:ext cx="6696789" cy="122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950"/>
              </a:lnSpc>
              <a:buSzPct val="100000"/>
              <a:buChar char="•"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New local competitors replicating model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98727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320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Expansion &amp; Marketing Strategy</a:t>
            </a:r>
            <a:endParaRPr lang="en-US" sz="3200" b="1" dirty="0"/>
          </a:p>
        </p:txBody>
      </p:sp>
      <p:sp>
        <p:nvSpPr>
          <p:cNvPr id="3" name="Text 1"/>
          <p:cNvSpPr/>
          <p:nvPr/>
        </p:nvSpPr>
        <p:spPr>
          <a:xfrm>
            <a:off x="396835" y="571619"/>
            <a:ext cx="1698069" cy="138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Strategic Expansion Roadmap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820341"/>
            <a:ext cx="6918365" cy="29479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70535" y="1188839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Urban Cities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470535" y="1348145"/>
            <a:ext cx="6770965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Budaun, Bareilly, Moradabad—premium positioning targeting affluent customers</a:t>
            </a:r>
            <a:endParaRPr lang="en-US" sz="1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820341"/>
            <a:ext cx="6918365" cy="29479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388900" y="1188839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Semi-Urban Towns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7388900" y="1348145"/>
            <a:ext cx="6770965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Bahjoi, Bisauli, Chandausi—first-mover advantage in underserved markets</a:t>
            </a:r>
            <a:endParaRPr lang="en-US" sz="1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835" y="1539716"/>
            <a:ext cx="6918365" cy="29479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70535" y="1908215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Training Institute</a:t>
            </a:r>
            <a:endParaRPr lang="en-US" sz="1200" dirty="0"/>
          </a:p>
        </p:txBody>
      </p:sp>
      <p:sp>
        <p:nvSpPr>
          <p:cNvPr id="12" name="Text 7"/>
          <p:cNvSpPr/>
          <p:nvPr/>
        </p:nvSpPr>
        <p:spPr>
          <a:xfrm>
            <a:off x="470535" y="2067520"/>
            <a:ext cx="6770965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Launch beauty certification programmes creating revenue and talent pipeline</a:t>
            </a:r>
            <a:endParaRPr lang="en-US" sz="10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1539716"/>
            <a:ext cx="6918365" cy="29479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388900" y="1908215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Franchise Model</a:t>
            </a:r>
            <a:endParaRPr lang="en-US" sz="1200" dirty="0"/>
          </a:p>
        </p:txBody>
      </p:sp>
      <p:sp>
        <p:nvSpPr>
          <p:cNvPr id="15" name="Text 9"/>
          <p:cNvSpPr/>
          <p:nvPr/>
        </p:nvSpPr>
        <p:spPr>
          <a:xfrm>
            <a:off x="7388900" y="2067520"/>
            <a:ext cx="6770965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Replicate proven system for rapid regional expansion</a:t>
            </a:r>
            <a:endParaRPr lang="en-US" sz="1200" dirty="0"/>
          </a:p>
        </p:txBody>
      </p:sp>
      <p:sp>
        <p:nvSpPr>
          <p:cNvPr id="16" name="Text 10"/>
          <p:cNvSpPr/>
          <p:nvPr/>
        </p:nvSpPr>
        <p:spPr>
          <a:xfrm>
            <a:off x="396835" y="2415659"/>
            <a:ext cx="1621393" cy="138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60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Marketing &amp; Digital Presence</a:t>
            </a:r>
            <a:endParaRPr lang="en-US" sz="1600" b="1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835" y="2636758"/>
            <a:ext cx="4438412" cy="4438412"/>
          </a:xfrm>
          <a:prstGeom prst="rect">
            <a:avLst/>
          </a:prstGeom>
        </p:spPr>
      </p:pic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6835" y="7167205"/>
            <a:ext cx="73700" cy="73700"/>
          </a:xfrm>
          <a:prstGeom prst="rect">
            <a:avLst/>
          </a:prstGeom>
        </p:spPr>
      </p:pic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6835" y="7275433"/>
            <a:ext cx="6828473" cy="7620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396835" y="7327463"/>
            <a:ext cx="1011079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Social Media Content</a:t>
            </a:r>
            <a:endParaRPr lang="en-US" sz="1100" dirty="0"/>
          </a:p>
        </p:txBody>
      </p:sp>
      <p:sp>
        <p:nvSpPr>
          <p:cNvPr id="21" name="Text 12"/>
          <p:cNvSpPr/>
          <p:nvPr/>
        </p:nvSpPr>
        <p:spPr>
          <a:xfrm>
            <a:off x="396835" y="7516297"/>
            <a:ext cx="6828473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Instagram reels and TikTok-style beauty hacks showcasing transformations and building brand awareness</a:t>
            </a:r>
            <a:endParaRPr lang="en-US" sz="1050" dirty="0"/>
          </a:p>
        </p:txBody>
      </p:sp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96835" y="7757636"/>
            <a:ext cx="73700" cy="73700"/>
          </a:xfrm>
          <a:prstGeom prst="rect">
            <a:avLst/>
          </a:prstGeom>
        </p:spPr>
      </p:pic>
      <p:pic>
        <p:nvPicPr>
          <p:cNvPr id="23" name="Image 8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6835" y="7865864"/>
            <a:ext cx="6828473" cy="7620"/>
          </a:xfrm>
          <a:prstGeom prst="rect">
            <a:avLst/>
          </a:prstGeom>
        </p:spPr>
      </p:pic>
      <p:sp>
        <p:nvSpPr>
          <p:cNvPr id="24" name="Text 13"/>
          <p:cNvSpPr/>
          <p:nvPr/>
        </p:nvSpPr>
        <p:spPr>
          <a:xfrm>
            <a:off x="396835" y="7932539"/>
            <a:ext cx="1106924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Local SEO Optimization</a:t>
            </a:r>
            <a:endParaRPr lang="en-US" sz="1100" dirty="0"/>
          </a:p>
        </p:txBody>
      </p:sp>
      <p:sp>
        <p:nvSpPr>
          <p:cNvPr id="25" name="Text 14"/>
          <p:cNvSpPr/>
          <p:nvPr/>
        </p:nvSpPr>
        <p:spPr>
          <a:xfrm>
            <a:off x="396835" y="8121372"/>
            <a:ext cx="6828473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Google Maps profile, positive reviews, and local search dominance</a:t>
            </a:r>
            <a:endParaRPr lang="en-US" sz="550" dirty="0"/>
          </a:p>
        </p:txBody>
      </p:sp>
      <p:pic>
        <p:nvPicPr>
          <p:cNvPr id="26" name="Image 9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96835" y="8348067"/>
            <a:ext cx="73700" cy="73700"/>
          </a:xfrm>
          <a:prstGeom prst="rect">
            <a:avLst/>
          </a:prstGeom>
        </p:spPr>
      </p:pic>
      <p:pic>
        <p:nvPicPr>
          <p:cNvPr id="27" name="Image 10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6835" y="8456295"/>
            <a:ext cx="6828473" cy="7620"/>
          </a:xfrm>
          <a:prstGeom prst="rect">
            <a:avLst/>
          </a:prstGeom>
        </p:spPr>
      </p:pic>
      <p:sp>
        <p:nvSpPr>
          <p:cNvPr id="28" name="Text 15"/>
          <p:cNvSpPr/>
          <p:nvPr/>
        </p:nvSpPr>
        <p:spPr>
          <a:xfrm>
            <a:off x="396835" y="8537615"/>
            <a:ext cx="1095137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Influencer Partnerships</a:t>
            </a:r>
            <a:endParaRPr lang="en-US" sz="700" dirty="0"/>
          </a:p>
        </p:txBody>
      </p:sp>
      <p:sp>
        <p:nvSpPr>
          <p:cNvPr id="29" name="Text 16"/>
          <p:cNvSpPr/>
          <p:nvPr/>
        </p:nvSpPr>
        <p:spPr>
          <a:xfrm>
            <a:off x="396835" y="8726448"/>
            <a:ext cx="6828473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Micro-influencer collaborations for authentic reach in target communities</a:t>
            </a:r>
            <a:endParaRPr lang="en-US" sz="550" dirty="0"/>
          </a:p>
        </p:txBody>
      </p:sp>
      <p:pic>
        <p:nvPicPr>
          <p:cNvPr id="30" name="Image 11" descr="preencoded.png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96835" y="8938498"/>
            <a:ext cx="73700" cy="73700"/>
          </a:xfrm>
          <a:prstGeom prst="rect">
            <a:avLst/>
          </a:prstGeom>
        </p:spPr>
      </p:pic>
      <p:pic>
        <p:nvPicPr>
          <p:cNvPr id="31" name="Image 12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6835" y="9046726"/>
            <a:ext cx="6828473" cy="7620"/>
          </a:xfrm>
          <a:prstGeom prst="rect">
            <a:avLst/>
          </a:prstGeom>
        </p:spPr>
      </p:pic>
      <p:sp>
        <p:nvSpPr>
          <p:cNvPr id="32" name="Text 17"/>
          <p:cNvSpPr/>
          <p:nvPr/>
        </p:nvSpPr>
        <p:spPr>
          <a:xfrm>
            <a:off x="396835" y="9142690"/>
            <a:ext cx="1086803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Retention Programmes</a:t>
            </a:r>
            <a:endParaRPr lang="en-US" sz="700" dirty="0"/>
          </a:p>
        </p:txBody>
      </p:sp>
      <p:sp>
        <p:nvSpPr>
          <p:cNvPr id="33" name="Text 18"/>
          <p:cNvSpPr/>
          <p:nvPr/>
        </p:nvSpPr>
        <p:spPr>
          <a:xfrm>
            <a:off x="396835" y="9331523"/>
            <a:ext cx="6828473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Loyalty rewards and referral incentives driving repeat business</a:t>
            </a:r>
            <a:endParaRPr lang="en-US" sz="550" dirty="0"/>
          </a:p>
        </p:txBody>
      </p:sp>
      <p:sp>
        <p:nvSpPr>
          <p:cNvPr id="34" name="Text 19"/>
          <p:cNvSpPr/>
          <p:nvPr/>
        </p:nvSpPr>
        <p:spPr>
          <a:xfrm>
            <a:off x="7412712" y="2415659"/>
            <a:ext cx="1360884" cy="138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Digital Customer Funnel</a:t>
            </a:r>
            <a:endParaRPr lang="en-US" sz="1400" dirty="0"/>
          </a:p>
        </p:txBody>
      </p:sp>
      <p:pic>
        <p:nvPicPr>
          <p:cNvPr id="35" name="Image 13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412712" y="2636758"/>
            <a:ext cx="221099" cy="1143000"/>
          </a:xfrm>
          <a:prstGeom prst="rect">
            <a:avLst/>
          </a:prstGeom>
        </p:spPr>
      </p:pic>
      <p:sp>
        <p:nvSpPr>
          <p:cNvPr id="36" name="Text 20"/>
          <p:cNvSpPr/>
          <p:nvPr/>
        </p:nvSpPr>
        <p:spPr>
          <a:xfrm>
            <a:off x="7707511" y="2710458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1,000 Reach</a:t>
            </a:r>
            <a:endParaRPr lang="en-US" sz="1200" dirty="0"/>
          </a:p>
        </p:txBody>
      </p:sp>
      <p:sp>
        <p:nvSpPr>
          <p:cNvPr id="37" name="Text 21"/>
          <p:cNvSpPr/>
          <p:nvPr/>
        </p:nvSpPr>
        <p:spPr>
          <a:xfrm>
            <a:off x="7707511" y="2899291"/>
            <a:ext cx="6533674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Initial awareness through digital channels</a:t>
            </a:r>
            <a:endParaRPr lang="en-US" sz="1200" dirty="0"/>
          </a:p>
        </p:txBody>
      </p:sp>
      <p:pic>
        <p:nvPicPr>
          <p:cNvPr id="38" name="Image 14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523202" y="3164562"/>
            <a:ext cx="221099" cy="1143000"/>
          </a:xfrm>
          <a:prstGeom prst="rect">
            <a:avLst/>
          </a:prstGeom>
        </p:spPr>
      </p:pic>
      <p:sp>
        <p:nvSpPr>
          <p:cNvPr id="39" name="Text 22"/>
          <p:cNvSpPr/>
          <p:nvPr/>
        </p:nvSpPr>
        <p:spPr>
          <a:xfrm>
            <a:off x="7818001" y="3238262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600 Interest</a:t>
            </a:r>
            <a:endParaRPr lang="en-US" sz="1200" dirty="0"/>
          </a:p>
        </p:txBody>
      </p:sp>
      <p:sp>
        <p:nvSpPr>
          <p:cNvPr id="40" name="Text 23"/>
          <p:cNvSpPr/>
          <p:nvPr/>
        </p:nvSpPr>
        <p:spPr>
          <a:xfrm>
            <a:off x="7818001" y="3427095"/>
            <a:ext cx="6423184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Engagement with content and profile</a:t>
            </a:r>
            <a:endParaRPr lang="en-US" sz="1200" dirty="0"/>
          </a:p>
        </p:txBody>
      </p:sp>
      <p:pic>
        <p:nvPicPr>
          <p:cNvPr id="41" name="Image 15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811" y="3692366"/>
            <a:ext cx="221099" cy="1143000"/>
          </a:xfrm>
          <a:prstGeom prst="rect">
            <a:avLst/>
          </a:prstGeom>
        </p:spPr>
      </p:pic>
      <p:sp>
        <p:nvSpPr>
          <p:cNvPr id="42" name="Text 24"/>
          <p:cNvSpPr/>
          <p:nvPr/>
        </p:nvSpPr>
        <p:spPr>
          <a:xfrm>
            <a:off x="7928610" y="3766066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400 Engage</a:t>
            </a:r>
            <a:endParaRPr lang="en-US" sz="1200" dirty="0"/>
          </a:p>
        </p:txBody>
      </p:sp>
      <p:sp>
        <p:nvSpPr>
          <p:cNvPr id="43" name="Text 25"/>
          <p:cNvSpPr/>
          <p:nvPr/>
        </p:nvSpPr>
        <p:spPr>
          <a:xfrm>
            <a:off x="7928610" y="3954899"/>
            <a:ext cx="6312575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Active interaction and enquiries</a:t>
            </a:r>
            <a:endParaRPr lang="en-US" sz="1200" dirty="0"/>
          </a:p>
        </p:txBody>
      </p:sp>
      <p:pic>
        <p:nvPicPr>
          <p:cNvPr id="44" name="Image 16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44420" y="4220170"/>
            <a:ext cx="221099" cy="1143000"/>
          </a:xfrm>
          <a:prstGeom prst="rect">
            <a:avLst/>
          </a:prstGeom>
        </p:spPr>
      </p:pic>
      <p:sp>
        <p:nvSpPr>
          <p:cNvPr id="45" name="Text 26"/>
          <p:cNvSpPr/>
          <p:nvPr/>
        </p:nvSpPr>
        <p:spPr>
          <a:xfrm>
            <a:off x="8039219" y="4293870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250 Trial</a:t>
            </a:r>
            <a:endParaRPr lang="en-US" sz="1200" dirty="0"/>
          </a:p>
        </p:txBody>
      </p:sp>
      <p:sp>
        <p:nvSpPr>
          <p:cNvPr id="46" name="Text 27"/>
          <p:cNvSpPr/>
          <p:nvPr/>
        </p:nvSpPr>
        <p:spPr>
          <a:xfrm>
            <a:off x="8039219" y="4482703"/>
            <a:ext cx="6201966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First-time customers</a:t>
            </a:r>
            <a:endParaRPr lang="en-US" sz="1200" dirty="0"/>
          </a:p>
        </p:txBody>
      </p:sp>
      <p:pic>
        <p:nvPicPr>
          <p:cNvPr id="47" name="Image 17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811" y="4747974"/>
            <a:ext cx="221099" cy="1143000"/>
          </a:xfrm>
          <a:prstGeom prst="rect">
            <a:avLst/>
          </a:prstGeom>
        </p:spPr>
      </p:pic>
      <p:sp>
        <p:nvSpPr>
          <p:cNvPr id="48" name="Text 28"/>
          <p:cNvSpPr/>
          <p:nvPr/>
        </p:nvSpPr>
        <p:spPr>
          <a:xfrm>
            <a:off x="7928610" y="4821674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150 Repeat</a:t>
            </a:r>
            <a:endParaRPr lang="en-US" sz="1200" dirty="0"/>
          </a:p>
        </p:txBody>
      </p:sp>
      <p:sp>
        <p:nvSpPr>
          <p:cNvPr id="49" name="Text 29"/>
          <p:cNvSpPr/>
          <p:nvPr/>
        </p:nvSpPr>
        <p:spPr>
          <a:xfrm>
            <a:off x="7928610" y="5010507"/>
            <a:ext cx="6312575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Loyal customer base</a:t>
            </a:r>
            <a:endParaRPr lang="en-US" sz="1200" dirty="0"/>
          </a:p>
        </p:txBody>
      </p:sp>
      <p:sp>
        <p:nvSpPr>
          <p:cNvPr id="50" name="Shape 30"/>
          <p:cNvSpPr/>
          <p:nvPr/>
        </p:nvSpPr>
        <p:spPr>
          <a:xfrm>
            <a:off x="6753494" y="5360074"/>
            <a:ext cx="6828473" cy="313015"/>
          </a:xfrm>
          <a:prstGeom prst="roundRect">
            <a:avLst>
              <a:gd name="adj" fmla="val 3533"/>
            </a:avLst>
          </a:prstGeom>
          <a:solidFill>
            <a:srgbClr val="00184D"/>
          </a:solidFill>
          <a:ln/>
        </p:spPr>
      </p:sp>
      <p:pic>
        <p:nvPicPr>
          <p:cNvPr id="51" name="Image 18" descr="preencoded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486412" y="5396270"/>
            <a:ext cx="92035" cy="73700"/>
          </a:xfrm>
          <a:prstGeom prst="rect">
            <a:avLst/>
          </a:prstGeom>
        </p:spPr>
      </p:pic>
      <p:sp>
        <p:nvSpPr>
          <p:cNvPr id="52" name="Text 31"/>
          <p:cNvSpPr/>
          <p:nvPr/>
        </p:nvSpPr>
        <p:spPr>
          <a:xfrm>
            <a:off x="7652147" y="5376981"/>
            <a:ext cx="6589038" cy="974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Strong 15% conversion rate</a:t>
            </a:r>
            <a:r>
              <a:rPr lang="en-US" sz="120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from initial awareness to repeat customers demonstrates</a:t>
            </a:r>
          </a:p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effective digital marketing and service quality.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064431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3200" b="1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Financial Performance &amp; Funding</a:t>
            </a:r>
            <a:endParaRPr lang="en-US" sz="3200" b="1" dirty="0"/>
          </a:p>
        </p:txBody>
      </p:sp>
      <p:sp>
        <p:nvSpPr>
          <p:cNvPr id="3" name="Text 1"/>
          <p:cNvSpPr/>
          <p:nvPr/>
        </p:nvSpPr>
        <p:spPr>
          <a:xfrm>
            <a:off x="396835" y="726400"/>
            <a:ext cx="1586984" cy="138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Current Performance (2024)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396835" y="984290"/>
            <a:ext cx="3368159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₹50L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620203" y="1319570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Annual Revenue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396835" y="1508403"/>
            <a:ext cx="3368159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Current yearly turnover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3857030" y="984290"/>
            <a:ext cx="3368278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₹15L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080397" y="1319570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Net Profit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3857030" y="1508403"/>
            <a:ext cx="3368278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30% profit margin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2126933" y="1810464"/>
            <a:ext cx="3368159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60%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3350300" y="2145744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Repeat Rate</a:t>
            </a:r>
            <a:endParaRPr lang="en-US" sz="700" dirty="0"/>
          </a:p>
        </p:txBody>
      </p:sp>
      <p:sp>
        <p:nvSpPr>
          <p:cNvPr id="12" name="Text 10"/>
          <p:cNvSpPr/>
          <p:nvPr/>
        </p:nvSpPr>
        <p:spPr>
          <a:xfrm>
            <a:off x="2126933" y="2334578"/>
            <a:ext cx="3368159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Customer retention</a:t>
            </a:r>
            <a:endParaRPr lang="en-US" sz="5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2535317"/>
            <a:ext cx="4438412" cy="4438412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7412712" y="726400"/>
            <a:ext cx="1757005" cy="138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Projected Growth (2025–2029)</a:t>
            </a:r>
            <a:endParaRPr lang="en-US" sz="1200" dirty="0"/>
          </a:p>
        </p:txBody>
      </p:sp>
      <p:sp>
        <p:nvSpPr>
          <p:cNvPr id="15" name="Shape 12"/>
          <p:cNvSpPr/>
          <p:nvPr/>
        </p:nvSpPr>
        <p:spPr>
          <a:xfrm>
            <a:off x="7412712" y="984290"/>
            <a:ext cx="6640592" cy="92035"/>
          </a:xfrm>
          <a:prstGeom prst="roundRect">
            <a:avLst>
              <a:gd name="adj" fmla="val 12015"/>
            </a:avLst>
          </a:prstGeom>
          <a:solidFill>
            <a:srgbClr val="26262B"/>
          </a:solidFill>
          <a:ln/>
        </p:spPr>
      </p:sp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2712" y="984290"/>
            <a:ext cx="6640592" cy="92035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14108549" y="984290"/>
            <a:ext cx="132636" cy="92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4/1</a:t>
            </a:r>
            <a:endParaRPr lang="en-US" sz="700" dirty="0"/>
          </a:p>
        </p:txBody>
      </p:sp>
      <p:sp>
        <p:nvSpPr>
          <p:cNvPr id="18" name="Text 14"/>
          <p:cNvSpPr/>
          <p:nvPr/>
        </p:nvSpPr>
        <p:spPr>
          <a:xfrm>
            <a:off x="7412712" y="1168360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Revenue Multiple</a:t>
            </a:r>
            <a:endParaRPr lang="en-US" sz="1050" dirty="0"/>
          </a:p>
        </p:txBody>
      </p:sp>
      <p:sp>
        <p:nvSpPr>
          <p:cNvPr id="19" name="Text 15"/>
          <p:cNvSpPr/>
          <p:nvPr/>
        </p:nvSpPr>
        <p:spPr>
          <a:xfrm>
            <a:off x="7412712" y="1357193"/>
            <a:ext cx="6828473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₹50L → ₹200L annual revenue in 5 years</a:t>
            </a:r>
            <a:endParaRPr lang="en-US" sz="1050" dirty="0"/>
          </a:p>
        </p:txBody>
      </p:sp>
      <p:sp>
        <p:nvSpPr>
          <p:cNvPr id="20" name="Shape 16"/>
          <p:cNvSpPr/>
          <p:nvPr/>
        </p:nvSpPr>
        <p:spPr>
          <a:xfrm>
            <a:off x="7412712" y="1659255"/>
            <a:ext cx="6642616" cy="92035"/>
          </a:xfrm>
          <a:prstGeom prst="roundRect">
            <a:avLst>
              <a:gd name="adj" fmla="val 12015"/>
            </a:avLst>
          </a:prstGeom>
          <a:solidFill>
            <a:srgbClr val="26262B"/>
          </a:solidFill>
          <a:ln/>
        </p:spPr>
      </p:sp>
      <p:pic>
        <p:nvPicPr>
          <p:cNvPr id="2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2712" y="1659255"/>
            <a:ext cx="6642616" cy="92035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14110573" y="1659255"/>
            <a:ext cx="130612" cy="92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5/1</a:t>
            </a:r>
            <a:endParaRPr lang="en-US" sz="700" dirty="0"/>
          </a:p>
        </p:txBody>
      </p:sp>
      <p:sp>
        <p:nvSpPr>
          <p:cNvPr id="23" name="Text 18"/>
          <p:cNvSpPr/>
          <p:nvPr/>
        </p:nvSpPr>
        <p:spPr>
          <a:xfrm>
            <a:off x="7412712" y="1843326"/>
            <a:ext cx="92142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Profit Expansion</a:t>
            </a:r>
            <a:endParaRPr lang="en-US" sz="1050" dirty="0"/>
          </a:p>
        </p:txBody>
      </p:sp>
      <p:sp>
        <p:nvSpPr>
          <p:cNvPr id="24" name="Text 19"/>
          <p:cNvSpPr/>
          <p:nvPr/>
        </p:nvSpPr>
        <p:spPr>
          <a:xfrm>
            <a:off x="7412712" y="2032159"/>
            <a:ext cx="6828473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₹15L → ₹80L net profit demonstrating scalability</a:t>
            </a:r>
            <a:endParaRPr lang="en-US" sz="1050" dirty="0"/>
          </a:p>
        </p:txBody>
      </p:sp>
      <p:sp>
        <p:nvSpPr>
          <p:cNvPr id="25" name="Text 20"/>
          <p:cNvSpPr/>
          <p:nvPr/>
        </p:nvSpPr>
        <p:spPr>
          <a:xfrm>
            <a:off x="7412712" y="2232898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₹1.16 Crore</a:t>
            </a:r>
            <a:endParaRPr lang="en-US" sz="2900" dirty="0"/>
          </a:p>
        </p:txBody>
      </p:sp>
      <p:sp>
        <p:nvSpPr>
          <p:cNvPr id="26" name="Text 21"/>
          <p:cNvSpPr/>
          <p:nvPr/>
        </p:nvSpPr>
        <p:spPr>
          <a:xfrm>
            <a:off x="7412712" y="2767370"/>
            <a:ext cx="6828473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Annual potential at full operational capacity</a:t>
            </a:r>
            <a:endParaRPr lang="en-US" sz="1050" dirty="0"/>
          </a:p>
        </p:txBody>
      </p:sp>
      <p:sp>
        <p:nvSpPr>
          <p:cNvPr id="27" name="Text 22"/>
          <p:cNvSpPr/>
          <p:nvPr/>
        </p:nvSpPr>
        <p:spPr>
          <a:xfrm>
            <a:off x="7412712" y="2958941"/>
            <a:ext cx="2088594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050" dirty="0">
                <a:solidFill>
                  <a:srgbClr val="000000"/>
                </a:solidFill>
                <a:highlight>
                  <a:srgbClr val="7AF0FF"/>
                </a:highlight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675%+ upside</a:t>
            </a:r>
            <a:r>
              <a:rPr lang="en-US" sz="10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compared to current revenues</a:t>
            </a:r>
            <a:endParaRPr lang="en-US" sz="1050" dirty="0"/>
          </a:p>
        </p:txBody>
      </p:sp>
      <p:sp>
        <p:nvSpPr>
          <p:cNvPr id="28" name="Shape 23"/>
          <p:cNvSpPr/>
          <p:nvPr/>
        </p:nvSpPr>
        <p:spPr>
          <a:xfrm>
            <a:off x="396835" y="7176229"/>
            <a:ext cx="13836729" cy="16788"/>
          </a:xfrm>
          <a:prstGeom prst="rect">
            <a:avLst/>
          </a:prstGeom>
          <a:solidFill>
            <a:srgbClr val="E0D6DE">
              <a:alpha val="50000"/>
            </a:srgbClr>
          </a:solidFill>
          <a:ln/>
        </p:spPr>
      </p:sp>
      <p:sp>
        <p:nvSpPr>
          <p:cNvPr id="29" name="Text 24"/>
          <p:cNvSpPr/>
          <p:nvPr/>
        </p:nvSpPr>
        <p:spPr>
          <a:xfrm>
            <a:off x="7264360" y="3646574"/>
            <a:ext cx="2272903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450"/>
              </a:lnSpc>
            </a:pPr>
            <a:r>
              <a:rPr lang="en-US" sz="1600" b="1" dirty="0">
                <a:solidFill>
                  <a:schemeClr val="accent1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Funding Proposal</a:t>
            </a:r>
            <a:r>
              <a:rPr lang="en-US" sz="1600" dirty="0">
                <a:solidFill>
                  <a:schemeClr val="accent1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: ₹</a:t>
            </a:r>
            <a:r>
              <a:rPr lang="en-IN" sz="1600" b="1" dirty="0">
                <a:solidFill>
                  <a:schemeClr val="accent1"/>
                </a:solidFill>
              </a:rPr>
              <a:t>₹1,00,00,000</a:t>
            </a:r>
          </a:p>
          <a:p>
            <a:pPr marL="0" indent="0" algn="l">
              <a:lnSpc>
                <a:spcPts val="1450"/>
              </a:lnSpc>
              <a:buNone/>
            </a:pPr>
            <a:endParaRPr lang="en-US" sz="1150" dirty="0"/>
          </a:p>
        </p:txBody>
      </p:sp>
      <p:sp>
        <p:nvSpPr>
          <p:cNvPr id="30" name="Text 25"/>
          <p:cNvSpPr/>
          <p:nvPr/>
        </p:nvSpPr>
        <p:spPr>
          <a:xfrm>
            <a:off x="7315199" y="4067769"/>
            <a:ext cx="1387673" cy="138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Allocation of Investment</a:t>
            </a:r>
            <a:endParaRPr lang="en-US" sz="1400" dirty="0"/>
          </a:p>
        </p:txBody>
      </p:sp>
      <p:sp>
        <p:nvSpPr>
          <p:cNvPr id="32" name="Shape 26"/>
          <p:cNvSpPr/>
          <p:nvPr/>
        </p:nvSpPr>
        <p:spPr>
          <a:xfrm>
            <a:off x="396835" y="10814804"/>
            <a:ext cx="73700" cy="73700"/>
          </a:xfrm>
          <a:prstGeom prst="roundRect">
            <a:avLst>
              <a:gd name="adj" fmla="val 24814"/>
            </a:avLst>
          </a:prstGeom>
          <a:solidFill>
            <a:srgbClr val="00226B"/>
          </a:solidFill>
          <a:ln/>
        </p:spPr>
      </p:sp>
      <p:sp>
        <p:nvSpPr>
          <p:cNvPr id="33" name="Text 27"/>
          <p:cNvSpPr/>
          <p:nvPr/>
        </p:nvSpPr>
        <p:spPr>
          <a:xfrm>
            <a:off x="531495" y="10814804"/>
            <a:ext cx="289560" cy="73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Interiors</a:t>
            </a:r>
            <a:endParaRPr lang="en-US" sz="550" dirty="0"/>
          </a:p>
        </p:txBody>
      </p:sp>
      <p:sp>
        <p:nvSpPr>
          <p:cNvPr id="34" name="Shape 28"/>
          <p:cNvSpPr/>
          <p:nvPr/>
        </p:nvSpPr>
        <p:spPr>
          <a:xfrm>
            <a:off x="1313736" y="10814804"/>
            <a:ext cx="73700" cy="73700"/>
          </a:xfrm>
          <a:prstGeom prst="roundRect">
            <a:avLst>
              <a:gd name="adj" fmla="val 24814"/>
            </a:avLst>
          </a:prstGeom>
          <a:solidFill>
            <a:srgbClr val="0036AA"/>
          </a:solidFill>
          <a:ln/>
        </p:spPr>
      </p:sp>
      <p:sp>
        <p:nvSpPr>
          <p:cNvPr id="35" name="Text 29"/>
          <p:cNvSpPr/>
          <p:nvPr/>
        </p:nvSpPr>
        <p:spPr>
          <a:xfrm>
            <a:off x="1448395" y="10814804"/>
            <a:ext cx="380048" cy="73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Equipment</a:t>
            </a:r>
            <a:endParaRPr lang="en-US" sz="550" dirty="0"/>
          </a:p>
        </p:txBody>
      </p:sp>
      <p:sp>
        <p:nvSpPr>
          <p:cNvPr id="36" name="Shape 30"/>
          <p:cNvSpPr/>
          <p:nvPr/>
        </p:nvSpPr>
        <p:spPr>
          <a:xfrm>
            <a:off x="2230755" y="10814804"/>
            <a:ext cx="73700" cy="73700"/>
          </a:xfrm>
          <a:prstGeom prst="roundRect">
            <a:avLst>
              <a:gd name="adj" fmla="val 24814"/>
            </a:avLst>
          </a:prstGeom>
          <a:solidFill>
            <a:srgbClr val="004AE9"/>
          </a:solidFill>
          <a:ln/>
        </p:spPr>
      </p:sp>
      <p:sp>
        <p:nvSpPr>
          <p:cNvPr id="37" name="Text 31"/>
          <p:cNvSpPr/>
          <p:nvPr/>
        </p:nvSpPr>
        <p:spPr>
          <a:xfrm>
            <a:off x="2365415" y="10814804"/>
            <a:ext cx="342781" cy="73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Marketing</a:t>
            </a:r>
            <a:endParaRPr lang="en-US" sz="550" dirty="0"/>
          </a:p>
        </p:txBody>
      </p:sp>
      <p:sp>
        <p:nvSpPr>
          <p:cNvPr id="38" name="Shape 32"/>
          <p:cNvSpPr/>
          <p:nvPr/>
        </p:nvSpPr>
        <p:spPr>
          <a:xfrm>
            <a:off x="3147655" y="10814804"/>
            <a:ext cx="73700" cy="73700"/>
          </a:xfrm>
          <a:prstGeom prst="roundRect">
            <a:avLst>
              <a:gd name="adj" fmla="val 24814"/>
            </a:avLst>
          </a:prstGeom>
          <a:solidFill>
            <a:srgbClr val="296DFF"/>
          </a:solidFill>
          <a:ln/>
        </p:spPr>
      </p:sp>
      <p:sp>
        <p:nvSpPr>
          <p:cNvPr id="39" name="Text 33"/>
          <p:cNvSpPr/>
          <p:nvPr/>
        </p:nvSpPr>
        <p:spPr>
          <a:xfrm>
            <a:off x="3282315" y="10814804"/>
            <a:ext cx="480655" cy="73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Product Stock</a:t>
            </a:r>
            <a:endParaRPr lang="en-US" sz="550" dirty="0"/>
          </a:p>
        </p:txBody>
      </p:sp>
      <p:sp>
        <p:nvSpPr>
          <p:cNvPr id="40" name="Shape 34"/>
          <p:cNvSpPr/>
          <p:nvPr/>
        </p:nvSpPr>
        <p:spPr>
          <a:xfrm>
            <a:off x="4064675" y="10814804"/>
            <a:ext cx="73700" cy="73700"/>
          </a:xfrm>
          <a:prstGeom prst="roundRect">
            <a:avLst>
              <a:gd name="adj" fmla="val 24814"/>
            </a:avLst>
          </a:prstGeom>
          <a:solidFill>
            <a:srgbClr val="6898FF"/>
          </a:solidFill>
          <a:ln/>
        </p:spPr>
      </p:sp>
      <p:sp>
        <p:nvSpPr>
          <p:cNvPr id="41" name="Text 35"/>
          <p:cNvSpPr/>
          <p:nvPr/>
        </p:nvSpPr>
        <p:spPr>
          <a:xfrm>
            <a:off x="4199334" y="10814804"/>
            <a:ext cx="571619" cy="73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Hiring &amp; Training</a:t>
            </a:r>
            <a:endParaRPr lang="en-US" sz="550" dirty="0"/>
          </a:p>
        </p:txBody>
      </p:sp>
      <p:sp>
        <p:nvSpPr>
          <p:cNvPr id="42" name="Shape 36"/>
          <p:cNvSpPr/>
          <p:nvPr/>
        </p:nvSpPr>
        <p:spPr>
          <a:xfrm>
            <a:off x="4981694" y="10814804"/>
            <a:ext cx="73700" cy="73700"/>
          </a:xfrm>
          <a:prstGeom prst="roundRect">
            <a:avLst>
              <a:gd name="adj" fmla="val 24814"/>
            </a:avLst>
          </a:prstGeom>
          <a:solidFill>
            <a:srgbClr val="A7C3FF"/>
          </a:solidFill>
          <a:ln/>
        </p:spPr>
      </p:sp>
      <p:sp>
        <p:nvSpPr>
          <p:cNvPr id="43" name="Text 37"/>
          <p:cNvSpPr/>
          <p:nvPr/>
        </p:nvSpPr>
        <p:spPr>
          <a:xfrm>
            <a:off x="5116354" y="10814804"/>
            <a:ext cx="543758" cy="73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Working Capital</a:t>
            </a:r>
            <a:endParaRPr lang="en-US" sz="550" dirty="0"/>
          </a:p>
        </p:txBody>
      </p:sp>
      <p:sp>
        <p:nvSpPr>
          <p:cNvPr id="44" name="Text 38"/>
          <p:cNvSpPr/>
          <p:nvPr/>
        </p:nvSpPr>
        <p:spPr>
          <a:xfrm>
            <a:off x="7699653" y="7381411"/>
            <a:ext cx="1268968" cy="138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Strategic Use of Funds</a:t>
            </a:r>
            <a:endParaRPr lang="en-US" sz="1400" dirty="0"/>
          </a:p>
        </p:txBody>
      </p:sp>
      <p:pic>
        <p:nvPicPr>
          <p:cNvPr id="45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4316" y="7932003"/>
            <a:ext cx="36790" cy="36790"/>
          </a:xfrm>
          <a:prstGeom prst="rect">
            <a:avLst/>
          </a:prstGeom>
        </p:spPr>
      </p:pic>
      <p:sp>
        <p:nvSpPr>
          <p:cNvPr id="46" name="Text 39"/>
          <p:cNvSpPr/>
          <p:nvPr/>
        </p:nvSpPr>
        <p:spPr>
          <a:xfrm>
            <a:off x="7743706" y="7658141"/>
            <a:ext cx="122491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Premium Interior Upgrade</a:t>
            </a:r>
            <a:endParaRPr lang="en-US" sz="1200" dirty="0"/>
          </a:p>
        </p:txBody>
      </p:sp>
      <p:sp>
        <p:nvSpPr>
          <p:cNvPr id="47" name="Text 40"/>
          <p:cNvSpPr/>
          <p:nvPr/>
        </p:nvSpPr>
        <p:spPr>
          <a:xfrm>
            <a:off x="7743706" y="7911772"/>
            <a:ext cx="5316260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Create luxurious customer experience matching premium positioning</a:t>
            </a:r>
            <a:endParaRPr lang="en-US" sz="1200" dirty="0"/>
          </a:p>
        </p:txBody>
      </p:sp>
      <p:pic>
        <p:nvPicPr>
          <p:cNvPr id="48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4316" y="8386108"/>
            <a:ext cx="36790" cy="36790"/>
          </a:xfrm>
          <a:prstGeom prst="rect">
            <a:avLst/>
          </a:prstGeom>
        </p:spPr>
      </p:pic>
      <p:sp>
        <p:nvSpPr>
          <p:cNvPr id="49" name="Text 41"/>
          <p:cNvSpPr/>
          <p:nvPr/>
        </p:nvSpPr>
        <p:spPr>
          <a:xfrm>
            <a:off x="8924806" y="8346996"/>
            <a:ext cx="1009769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Advanced Equipment</a:t>
            </a:r>
            <a:endParaRPr lang="en-US" sz="700" dirty="0"/>
          </a:p>
        </p:txBody>
      </p:sp>
      <p:sp>
        <p:nvSpPr>
          <p:cNvPr id="50" name="Text 42"/>
          <p:cNvSpPr/>
          <p:nvPr/>
        </p:nvSpPr>
        <p:spPr>
          <a:xfrm>
            <a:off x="8924806" y="8535829"/>
            <a:ext cx="5316260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Latest technology for expanded service offerings</a:t>
            </a:r>
            <a:endParaRPr lang="en-US" sz="550" dirty="0"/>
          </a:p>
        </p:txBody>
      </p:sp>
      <p:pic>
        <p:nvPicPr>
          <p:cNvPr id="51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4316" y="8840212"/>
            <a:ext cx="36790" cy="36790"/>
          </a:xfrm>
          <a:prstGeom prst="rect">
            <a:avLst/>
          </a:prstGeom>
        </p:spPr>
      </p:pic>
      <p:sp>
        <p:nvSpPr>
          <p:cNvPr id="52" name="Text 43"/>
          <p:cNvSpPr/>
          <p:nvPr/>
        </p:nvSpPr>
        <p:spPr>
          <a:xfrm>
            <a:off x="8924806" y="8801100"/>
            <a:ext cx="1317308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Digital Marketing Campaign</a:t>
            </a:r>
            <a:endParaRPr lang="en-US" sz="700" dirty="0"/>
          </a:p>
        </p:txBody>
      </p:sp>
      <p:sp>
        <p:nvSpPr>
          <p:cNvPr id="53" name="Text 44"/>
          <p:cNvSpPr/>
          <p:nvPr/>
        </p:nvSpPr>
        <p:spPr>
          <a:xfrm>
            <a:off x="8924806" y="8989933"/>
            <a:ext cx="5316260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Build brand awareness and customer acquisition across target markets</a:t>
            </a:r>
            <a:endParaRPr lang="en-US" sz="550" dirty="0"/>
          </a:p>
        </p:txBody>
      </p:sp>
      <p:pic>
        <p:nvPicPr>
          <p:cNvPr id="54" name="Image 7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4316" y="9294316"/>
            <a:ext cx="36790" cy="36790"/>
          </a:xfrm>
          <a:prstGeom prst="rect">
            <a:avLst/>
          </a:prstGeom>
        </p:spPr>
      </p:pic>
      <p:sp>
        <p:nvSpPr>
          <p:cNvPr id="55" name="Text 45"/>
          <p:cNvSpPr/>
          <p:nvPr/>
        </p:nvSpPr>
        <p:spPr>
          <a:xfrm>
            <a:off x="8924806" y="9255204"/>
            <a:ext cx="1039535" cy="11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Second Outlet Launch</a:t>
            </a:r>
            <a:endParaRPr lang="en-US" sz="700" dirty="0"/>
          </a:p>
        </p:txBody>
      </p:sp>
      <p:sp>
        <p:nvSpPr>
          <p:cNvPr id="56" name="Text 46"/>
          <p:cNvSpPr/>
          <p:nvPr/>
        </p:nvSpPr>
        <p:spPr>
          <a:xfrm>
            <a:off x="8924806" y="9444038"/>
            <a:ext cx="5316260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Establish presence in high-potential urban location</a:t>
            </a:r>
            <a:endParaRPr lang="en-US" sz="550" dirty="0"/>
          </a:p>
        </p:txBody>
      </p:sp>
      <p:sp>
        <p:nvSpPr>
          <p:cNvPr id="57" name="Text 47"/>
          <p:cNvSpPr/>
          <p:nvPr/>
        </p:nvSpPr>
        <p:spPr>
          <a:xfrm>
            <a:off x="8924806" y="9644777"/>
            <a:ext cx="5316260" cy="117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"With this investment, we project </a:t>
            </a:r>
            <a:r>
              <a:rPr lang="en-US" sz="5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break-even in 10–12 months</a:t>
            </a: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and an </a:t>
            </a:r>
            <a:r>
              <a:rPr lang="en-US" sz="550" b="1" dirty="0">
                <a:solidFill>
                  <a:srgbClr val="97B8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ROI exceeding 40%</a:t>
            </a:r>
            <a:r>
              <a:rPr lang="en-US" sz="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within 3 years."</a:t>
            </a:r>
            <a:endParaRPr lang="en-US" sz="550" dirty="0"/>
          </a:p>
        </p:txBody>
      </p:sp>
      <p:sp>
        <p:nvSpPr>
          <p:cNvPr id="58" name="Shape 48"/>
          <p:cNvSpPr/>
          <p:nvPr/>
        </p:nvSpPr>
        <p:spPr>
          <a:xfrm>
            <a:off x="8814316" y="9644777"/>
            <a:ext cx="7620" cy="117872"/>
          </a:xfrm>
          <a:prstGeom prst="rect">
            <a:avLst/>
          </a:prstGeom>
          <a:solidFill>
            <a:srgbClr val="97B8FF"/>
          </a:solidFill>
          <a:ln/>
        </p:spPr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A6EA6DD5-801C-4C9E-835A-4CB92E3BF8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43906" y="4257007"/>
            <a:ext cx="3835824" cy="27352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1790</Words>
  <Application>Microsoft Office PowerPoint</Application>
  <PresentationFormat>Custom</PresentationFormat>
  <Paragraphs>290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Sora Medium</vt:lpstr>
      <vt:lpstr>Noto Sans TC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DELL</dc:creator>
  <cp:lastModifiedBy>Seema Acharya</cp:lastModifiedBy>
  <cp:revision>10</cp:revision>
  <dcterms:created xsi:type="dcterms:W3CDTF">2025-11-30T12:38:59Z</dcterms:created>
  <dcterms:modified xsi:type="dcterms:W3CDTF">2025-11-30T14:22:35Z</dcterms:modified>
</cp:coreProperties>
</file>